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1"/>
  </p:notesMasterIdLst>
  <p:handoutMasterIdLst>
    <p:handoutMasterId r:id="rId32"/>
  </p:handoutMasterIdLst>
  <p:sldIdLst>
    <p:sldId id="256" r:id="rId2"/>
    <p:sldId id="280" r:id="rId3"/>
    <p:sldId id="338" r:id="rId4"/>
    <p:sldId id="282" r:id="rId5"/>
    <p:sldId id="340" r:id="rId6"/>
    <p:sldId id="344" r:id="rId7"/>
    <p:sldId id="345" r:id="rId8"/>
    <p:sldId id="284" r:id="rId9"/>
    <p:sldId id="285" r:id="rId10"/>
    <p:sldId id="286" r:id="rId11"/>
    <p:sldId id="330" r:id="rId12"/>
    <p:sldId id="347" r:id="rId13"/>
    <p:sldId id="318" r:id="rId14"/>
    <p:sldId id="309" r:id="rId15"/>
    <p:sldId id="346" r:id="rId16"/>
    <p:sldId id="336" r:id="rId17"/>
    <p:sldId id="322" r:id="rId18"/>
    <p:sldId id="323" r:id="rId19"/>
    <p:sldId id="324" r:id="rId20"/>
    <p:sldId id="333" r:id="rId21"/>
    <p:sldId id="311" r:id="rId22"/>
    <p:sldId id="337" r:id="rId23"/>
    <p:sldId id="342" r:id="rId24"/>
    <p:sldId id="328" r:id="rId25"/>
    <p:sldId id="329" r:id="rId26"/>
    <p:sldId id="314" r:id="rId27"/>
    <p:sldId id="320" r:id="rId28"/>
    <p:sldId id="316" r:id="rId29"/>
    <p:sldId id="258" r:id="rId30"/>
  </p:sldIdLst>
  <p:sldSz cx="9144000" cy="6858000" type="screen4x3"/>
  <p:notesSz cx="6794500" cy="9931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03" userDrawn="1">
          <p15:clr>
            <a:srgbClr val="A4A3A4"/>
          </p15:clr>
        </p15:guide>
        <p15:guide id="2" pos="3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1872C"/>
    <a:srgbClr val="898989"/>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72957" autoAdjust="0"/>
  </p:normalViewPr>
  <p:slideViewPr>
    <p:cSldViewPr snapToGrid="0" snapToObjects="1">
      <p:cViewPr varScale="1">
        <p:scale>
          <a:sx n="56" d="100"/>
          <a:sy n="56" d="100"/>
        </p:scale>
        <p:origin x="1986" y="60"/>
      </p:cViewPr>
      <p:guideLst>
        <p:guide orient="horz" pos="1003"/>
        <p:guide pos="340"/>
      </p:guideLst>
    </p:cSldViewPr>
  </p:slideViewPr>
  <p:outlineViewPr>
    <p:cViewPr>
      <p:scale>
        <a:sx n="33" d="100"/>
        <a:sy n="33" d="100"/>
      </p:scale>
      <p:origin x="0" y="0"/>
    </p:cViewPr>
  </p:outlineViewPr>
  <p:notesTextViewPr>
    <p:cViewPr>
      <p:scale>
        <a:sx n="100" d="100"/>
        <a:sy n="100" d="100"/>
      </p:scale>
      <p:origin x="0" y="-1482"/>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0435832507934157"/>
          <c:y val="2.0370234998791856E-2"/>
          <c:w val="0.789504759893352"/>
          <c:h val="0.97931335666374997"/>
        </c:manualLayout>
      </c:layout>
      <c:barChart>
        <c:barDir val="bar"/>
        <c:grouping val="clustered"/>
        <c:varyColors val="0"/>
        <c:ser>
          <c:idx val="0"/>
          <c:order val="0"/>
          <c:tx>
            <c:strRef>
              <c:f>Sheet1!$B$1</c:f>
              <c:strCache>
                <c:ptCount val="1"/>
                <c:pt idx="0">
                  <c:v>Past 12 mths</c:v>
                </c:pt>
              </c:strCache>
            </c:strRef>
          </c:tx>
          <c:spPr>
            <a:solidFill>
              <a:srgbClr val="92D050"/>
            </a:solidFill>
            <a:ln>
              <a:noFill/>
            </a:ln>
            <a:effectLst>
              <a:innerShdw blurRad="114300">
                <a:schemeClr val="accent1"/>
              </a:innerShdw>
            </a:effectLst>
          </c:spPr>
          <c:invertIfNegative val="0"/>
          <c:dLbls>
            <c:dLbl>
              <c:idx val="0"/>
              <c:layout>
                <c:manualLayout>
                  <c:x val="-4.0485829959514196E-3"/>
                  <c:y val="6.1684460260972698E-2"/>
                </c:manualLayout>
              </c:layout>
              <c:tx>
                <c:rich>
                  <a:bodyPr/>
                  <a:lstStyle/>
                  <a:p>
                    <a:r>
                      <a:rPr lang="en-US" dirty="0"/>
                      <a:t>85.5%</a:t>
                    </a:r>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B2CB-4916-B868-079F2B990BB0}"/>
                </c:ext>
              </c:extLst>
            </c:dLbl>
            <c:dLbl>
              <c:idx val="1"/>
              <c:tx>
                <c:rich>
                  <a:bodyPr/>
                  <a:lstStyle/>
                  <a:p>
                    <a:r>
                      <a:rPr lang="en-US"/>
                      <a:t>10.4%</a:t>
                    </a:r>
                    <a:endParaRPr lang="en-US"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2CB-4916-B868-079F2B990BB0}"/>
                </c:ext>
              </c:extLst>
            </c:dLbl>
            <c:dLbl>
              <c:idx val="2"/>
              <c:tx>
                <c:rich>
                  <a:bodyPr/>
                  <a:lstStyle/>
                  <a:p>
                    <a:r>
                      <a:rPr lang="en-US"/>
                      <a:t>2.2%</a:t>
                    </a:r>
                    <a:endParaRPr lang="en-US"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B2CB-4916-B868-079F2B990BB0}"/>
                </c:ext>
              </c:extLst>
            </c:dLbl>
            <c:dLbl>
              <c:idx val="3"/>
              <c:tx>
                <c:rich>
                  <a:bodyPr/>
                  <a:lstStyle/>
                  <a:p>
                    <a:r>
                      <a:rPr lang="en-US"/>
                      <a:t>2.5%</a:t>
                    </a:r>
                    <a:endParaRPr lang="en-US"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B2CB-4916-B868-079F2B990BB0}"/>
                </c:ext>
              </c:extLst>
            </c:dLbl>
            <c:dLbl>
              <c:idx val="4"/>
              <c:tx>
                <c:rich>
                  <a:bodyPr/>
                  <a:lstStyle/>
                  <a:p>
                    <a:r>
                      <a:rPr lang="en-US"/>
                      <a:t>1.4%</a:t>
                    </a:r>
                    <a:endParaRPr lang="en-US"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B2CB-4916-B868-079F2B990BB0}"/>
                </c:ext>
              </c:extLst>
            </c:dLbl>
            <c:dLbl>
              <c:idx val="5"/>
              <c:tx>
                <c:rich>
                  <a:bodyPr/>
                  <a:lstStyle/>
                  <a:p>
                    <a:r>
                      <a:rPr lang="en-US"/>
                      <a:t>1.0%</a:t>
                    </a:r>
                    <a:endParaRPr lang="en-US"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B2CB-4916-B868-079F2B990BB0}"/>
                </c:ext>
              </c:extLst>
            </c:dLbl>
            <c:dLbl>
              <c:idx val="6"/>
              <c:tx>
                <c:rich>
                  <a:bodyPr/>
                  <a:lstStyle/>
                  <a:p>
                    <a:r>
                      <a:rPr lang="en-US"/>
                      <a:t>0.3%</a:t>
                    </a:r>
                    <a:endParaRPr lang="en-US"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B2CB-4916-B868-079F2B990BB0}"/>
                </c:ext>
              </c:extLst>
            </c:dLbl>
            <c:dLbl>
              <c:idx val="7"/>
              <c:tx>
                <c:rich>
                  <a:bodyPr/>
                  <a:lstStyle/>
                  <a:p>
                    <a:r>
                      <a:rPr lang="en-US"/>
                      <a:t>0.3%</a:t>
                    </a:r>
                    <a:endParaRPr lang="en-US"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B2CB-4916-B868-079F2B990BB0}"/>
                </c:ext>
              </c:extLst>
            </c:dLbl>
            <c:dLbl>
              <c:idx val="8"/>
              <c:tx>
                <c:rich>
                  <a:bodyPr/>
                  <a:lstStyle/>
                  <a:p>
                    <a:r>
                      <a:rPr lang="en-US"/>
                      <a:t>0.2%</a:t>
                    </a:r>
                    <a:endParaRPr lang="en-US"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B2CB-4916-B868-079F2B990BB0}"/>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Sheet1!$A$2:$A$10</c:f>
              <c:strCache>
                <c:ptCount val="9"/>
                <c:pt idx="0">
                  <c:v>Alcohol</c:v>
                </c:pt>
                <c:pt idx="1">
                  <c:v>Cannabis</c:v>
                </c:pt>
                <c:pt idx="2">
                  <c:v>Ecstasy</c:v>
                </c:pt>
                <c:pt idx="3">
                  <c:v>Cocaine</c:v>
                </c:pt>
                <c:pt idx="4">
                  <c:v>Methamphetamines</c:v>
                </c:pt>
                <c:pt idx="5">
                  <c:v>Hallucinogens</c:v>
                </c:pt>
                <c:pt idx="6">
                  <c:v>Synthetic cannabinoids</c:v>
                </c:pt>
                <c:pt idx="7">
                  <c:v>New &amp; emerging psychoactive substances</c:v>
                </c:pt>
                <c:pt idx="8">
                  <c:v>Heroin</c:v>
                </c:pt>
              </c:strCache>
            </c:strRef>
          </c:cat>
          <c:val>
            <c:numRef>
              <c:f>Sheet1!$B$2:$B$10</c:f>
              <c:numCache>
                <c:formatCode>0.0%</c:formatCode>
                <c:ptCount val="9"/>
                <c:pt idx="0">
                  <c:v>0.78300000000000003</c:v>
                </c:pt>
                <c:pt idx="1">
                  <c:v>0.10199999999999999</c:v>
                </c:pt>
                <c:pt idx="2">
                  <c:v>2.5000000000000001E-2</c:v>
                </c:pt>
                <c:pt idx="3">
                  <c:v>2.1000000000000001E-2</c:v>
                </c:pt>
                <c:pt idx="4">
                  <c:v>2.1000000000000001E-2</c:v>
                </c:pt>
                <c:pt idx="5">
                  <c:v>1.2999999999999999E-2</c:v>
                </c:pt>
                <c:pt idx="6">
                  <c:v>1.2E-2</c:v>
                </c:pt>
                <c:pt idx="7">
                  <c:v>4.0000000000000001E-3</c:v>
                </c:pt>
                <c:pt idx="8">
                  <c:v>1E-3</c:v>
                </c:pt>
              </c:numCache>
            </c:numRef>
          </c:val>
          <c:extLst>
            <c:ext xmlns:c16="http://schemas.microsoft.com/office/drawing/2014/chart" uri="{C3380CC4-5D6E-409C-BE32-E72D297353CC}">
              <c16:uniqueId val="{00000009-B2CB-4916-B868-079F2B990BB0}"/>
            </c:ext>
          </c:extLst>
        </c:ser>
        <c:ser>
          <c:idx val="1"/>
          <c:order val="1"/>
          <c:tx>
            <c:strRef>
              <c:f>Sheet1!$C$1</c:f>
              <c:strCache>
                <c:ptCount val="1"/>
                <c:pt idx="0">
                  <c:v>Lifetime use</c:v>
                </c:pt>
              </c:strCache>
            </c:strRef>
          </c:tx>
          <c:spPr>
            <a:solidFill>
              <a:srgbClr val="996633"/>
            </a:solidFill>
            <a:ln>
              <a:noFill/>
            </a:ln>
            <a:effectLst>
              <a:innerShdw blurRad="114300">
                <a:schemeClr val="accent2"/>
              </a:innerShdw>
            </a:effectLst>
          </c:spPr>
          <c:invertIfNegative val="0"/>
          <c:dLbls>
            <c:dLbl>
              <c:idx val="0"/>
              <c:layout>
                <c:manualLayout>
                  <c:x val="8.6677483533369713E-4"/>
                  <c:y val="-7.7286616124953231E-3"/>
                </c:manualLayout>
              </c:layout>
              <c:tx>
                <c:rich>
                  <a:bodyPr/>
                  <a:lstStyle/>
                  <a:p>
                    <a:r>
                      <a:rPr lang="en-US" dirty="0"/>
                      <a:t>86.3%</a:t>
                    </a:r>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B2CB-4916-B868-079F2B990BB0}"/>
                </c:ext>
              </c:extLst>
            </c:dLbl>
            <c:dLbl>
              <c:idx val="2"/>
              <c:tx>
                <c:rich>
                  <a:bodyPr/>
                  <a:lstStyle/>
                  <a:p>
                    <a:r>
                      <a:rPr lang="en-US"/>
                      <a:t>11.2%</a:t>
                    </a:r>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B2CB-4916-B868-079F2B990BB0}"/>
                </c:ext>
              </c:extLst>
            </c:dLbl>
            <c:dLbl>
              <c:idx val="3"/>
              <c:tx>
                <c:rich>
                  <a:bodyPr/>
                  <a:lstStyle/>
                  <a:p>
                    <a:r>
                      <a:rPr lang="en-US"/>
                      <a:t>9.0%</a:t>
                    </a:r>
                    <a:endParaRPr lang="en-US"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B2CB-4916-B868-079F2B990BB0}"/>
                </c:ext>
              </c:extLst>
            </c:dLbl>
            <c:dLbl>
              <c:idx val="4"/>
              <c:tx>
                <c:rich>
                  <a:bodyPr/>
                  <a:lstStyle/>
                  <a:p>
                    <a:r>
                      <a:rPr lang="en-US"/>
                      <a:t>6.3%</a:t>
                    </a:r>
                    <a:endParaRPr lang="en-US"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B2CB-4916-B868-079F2B990BB0}"/>
                </c:ext>
              </c:extLst>
            </c:dLbl>
            <c:dLbl>
              <c:idx val="6"/>
              <c:tx>
                <c:rich>
                  <a:bodyPr/>
                  <a:lstStyle/>
                  <a:p>
                    <a:r>
                      <a:rPr lang="en-US"/>
                      <a:t>2.8%</a:t>
                    </a:r>
                    <a:endParaRPr lang="en-US"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B2CB-4916-B868-079F2B990BB0}"/>
                </c:ext>
              </c:extLst>
            </c:dLbl>
            <c:dLbl>
              <c:idx val="7"/>
              <c:tx>
                <c:rich>
                  <a:bodyPr/>
                  <a:lstStyle/>
                  <a:p>
                    <a:r>
                      <a:rPr lang="en-US"/>
                      <a:t>1.0%</a:t>
                    </a:r>
                    <a:endParaRPr lang="en-US"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B2CB-4916-B868-079F2B990BB0}"/>
                </c:ext>
              </c:extLst>
            </c:dLbl>
            <c:dLbl>
              <c:idx val="8"/>
              <c:tx>
                <c:rich>
                  <a:bodyPr/>
                  <a:lstStyle/>
                  <a:p>
                    <a:r>
                      <a:rPr lang="en-US" dirty="0"/>
                      <a:t>1.3%</a:t>
                    </a:r>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B2CB-4916-B868-079F2B990BB0}"/>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Sheet1!$A$2:$A$10</c:f>
              <c:strCache>
                <c:ptCount val="9"/>
                <c:pt idx="0">
                  <c:v>Alcohol</c:v>
                </c:pt>
                <c:pt idx="1">
                  <c:v>Cannabis</c:v>
                </c:pt>
                <c:pt idx="2">
                  <c:v>Ecstasy</c:v>
                </c:pt>
                <c:pt idx="3">
                  <c:v>Cocaine</c:v>
                </c:pt>
                <c:pt idx="4">
                  <c:v>Methamphetamines</c:v>
                </c:pt>
                <c:pt idx="5">
                  <c:v>Hallucinogens</c:v>
                </c:pt>
                <c:pt idx="6">
                  <c:v>Synthetic cannabinoids</c:v>
                </c:pt>
                <c:pt idx="7">
                  <c:v>New &amp; emerging psychoactive substances</c:v>
                </c:pt>
                <c:pt idx="8">
                  <c:v>Heroin</c:v>
                </c:pt>
              </c:strCache>
            </c:strRef>
          </c:cat>
          <c:val>
            <c:numRef>
              <c:f>Sheet1!$C$2:$C$10</c:f>
              <c:numCache>
                <c:formatCode>0.0%</c:formatCode>
                <c:ptCount val="9"/>
                <c:pt idx="0">
                  <c:v>0.9</c:v>
                </c:pt>
                <c:pt idx="1">
                  <c:v>0.34799999999999998</c:v>
                </c:pt>
                <c:pt idx="2">
                  <c:v>0.109</c:v>
                </c:pt>
                <c:pt idx="3">
                  <c:v>8.1000000000000003E-2</c:v>
                </c:pt>
                <c:pt idx="4">
                  <c:v>7.0000000000000007E-2</c:v>
                </c:pt>
                <c:pt idx="5">
                  <c:v>9.4E-2</c:v>
                </c:pt>
                <c:pt idx="6">
                  <c:v>1.2999999999999999E-2</c:v>
                </c:pt>
                <c:pt idx="7">
                  <c:v>4.0000000000000001E-3</c:v>
                </c:pt>
                <c:pt idx="8">
                  <c:v>1.2E-2</c:v>
                </c:pt>
              </c:numCache>
            </c:numRef>
          </c:val>
          <c:extLst>
            <c:ext xmlns:c16="http://schemas.microsoft.com/office/drawing/2014/chart" uri="{C3380CC4-5D6E-409C-BE32-E72D297353CC}">
              <c16:uniqueId val="{00000011-B2CB-4916-B868-079F2B990BB0}"/>
            </c:ext>
          </c:extLst>
        </c:ser>
        <c:dLbls>
          <c:showLegendKey val="0"/>
          <c:showVal val="1"/>
          <c:showCatName val="0"/>
          <c:showSerName val="0"/>
          <c:showPercent val="0"/>
          <c:showBubbleSize val="0"/>
        </c:dLbls>
        <c:gapWidth val="227"/>
        <c:overlap val="-48"/>
        <c:axId val="294740440"/>
        <c:axId val="294740048"/>
      </c:barChart>
      <c:valAx>
        <c:axId val="294740048"/>
        <c:scaling>
          <c:orientation val="minMax"/>
        </c:scaling>
        <c:delete val="1"/>
        <c:axPos val="b"/>
        <c:numFmt formatCode="0.0%" sourceLinked="1"/>
        <c:majorTickMark val="none"/>
        <c:minorTickMark val="none"/>
        <c:tickLblPos val="nextTo"/>
        <c:crossAx val="294740440"/>
        <c:crosses val="autoZero"/>
        <c:crossBetween val="between"/>
      </c:valAx>
      <c:catAx>
        <c:axId val="294740440"/>
        <c:scaling>
          <c:orientation val="minMax"/>
        </c:scaling>
        <c:delete val="0"/>
        <c:axPos val="l"/>
        <c:numFmt formatCode="General" sourceLinked="0"/>
        <c:majorTickMark val="none"/>
        <c:minorTickMark val="none"/>
        <c:tickLblPos val="nextTo"/>
        <c:spPr>
          <a:noFill/>
          <a:ln w="19050"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94740048"/>
        <c:crosses val="autoZero"/>
        <c:auto val="0"/>
        <c:lblAlgn val="ctr"/>
        <c:lblOffset val="100"/>
        <c:noMultiLvlLbl val="0"/>
      </c:catAx>
      <c:spPr>
        <a:noFill/>
        <a:ln>
          <a:noFill/>
        </a:ln>
        <a:effectLst/>
      </c:spPr>
    </c:plotArea>
    <c:legend>
      <c:legendPos val="t"/>
      <c:layout>
        <c:manualLayout>
          <c:xMode val="edge"/>
          <c:yMode val="edge"/>
          <c:x val="0.62651437338140004"/>
          <c:y val="0.63290401044201494"/>
          <c:w val="0.30860254746746629"/>
          <c:h val="4.8066845118087356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7">
  <cs:axisTitle>
    <cs:lnRef idx="0"/>
    <cs:fillRef idx="0"/>
    <cs:effectRef idx="0"/>
    <cs:fontRef idx="minor">
      <a:schemeClr val="tx1">
        <a:lumMod val="65000"/>
        <a:lumOff val="35000"/>
      </a:schemeClr>
    </cs:fontRef>
    <cs:defRPr sz="1197"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Vert">
        <a:fgClr>
          <a:schemeClr val="phClr"/>
        </a:fgClr>
        <a:bgClr>
          <a:schemeClr val="phClr">
            <a:lumMod val="20000"/>
            <a:lumOff val="80000"/>
          </a:schemeClr>
        </a:bgClr>
      </a:pattFill>
      <a:effectLst>
        <a:innerShdw blurRad="114300">
          <a:schemeClr val="phClr"/>
        </a:innerShdw>
      </a:effectLst>
    </cs:spPr>
  </cs:dataPoint>
  <cs:dataPoint3D>
    <cs:lnRef idx="0"/>
    <cs:fillRef idx="0">
      <cs:styleClr val="auto"/>
    </cs:fillRef>
    <cs:effectRef idx="0"/>
    <cs:fontRef idx="minor">
      <a:schemeClr val="dk1"/>
    </cs:fontRef>
    <cs:spPr>
      <a:pattFill prst="narVert">
        <a:fgClr>
          <a:schemeClr val="phClr"/>
        </a:fgClr>
        <a:bgClr>
          <a:schemeClr val="phClr">
            <a:lumMod val="20000"/>
            <a:lumOff val="80000"/>
          </a:schemeClr>
        </a:bgClr>
      </a:pattFill>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drawings/drawing1.xml><?xml version="1.0" encoding="utf-8"?>
<c:userShapes xmlns:c="http://schemas.openxmlformats.org/drawingml/2006/chart">
  <cdr:relSizeAnchor xmlns:cdr="http://schemas.openxmlformats.org/drawingml/2006/chartDrawing">
    <cdr:from>
      <cdr:x>0.46941</cdr:x>
      <cdr:y>0.07605</cdr:y>
    </cdr:from>
    <cdr:to>
      <cdr:x>1</cdr:x>
      <cdr:y>0.32697</cdr:y>
    </cdr:to>
    <cdr:sp macro="" textlink="">
      <cdr:nvSpPr>
        <cdr:cNvPr id="2" name="Rectangle 1"/>
        <cdr:cNvSpPr/>
      </cdr:nvSpPr>
      <cdr:spPr>
        <a:xfrm xmlns:a="http://schemas.openxmlformats.org/drawingml/2006/main">
          <a:off x="3486930" y="422260"/>
          <a:ext cx="3941420" cy="1393288"/>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1">
          <a:schemeClr val="accent1"/>
        </a:lnRef>
        <a:fillRef xmlns:a="http://schemas.openxmlformats.org/drawingml/2006/main" idx="3">
          <a:schemeClr val="accent1"/>
        </a:fillRef>
        <a:effectRef xmlns:a="http://schemas.openxmlformats.org/drawingml/2006/main" idx="2">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r>
            <a:rPr lang="en-US" sz="2400" b="1" dirty="0">
              <a:solidFill>
                <a:srgbClr val="81872C"/>
              </a:solidFill>
            </a:rPr>
            <a:t>2016 National Drug Strategy Household Survey </a:t>
          </a:r>
        </a:p>
        <a:p xmlns:a="http://schemas.openxmlformats.org/drawingml/2006/main">
          <a:endParaRPr lang="en-US" sz="1000" dirty="0">
            <a:solidFill>
              <a:srgbClr val="81872C"/>
            </a:solidFill>
          </a:endParaRPr>
        </a:p>
        <a:p xmlns:a="http://schemas.openxmlformats.org/drawingml/2006/main">
          <a:r>
            <a:rPr lang="en-US" sz="1400" dirty="0">
              <a:solidFill>
                <a:srgbClr val="81872C"/>
              </a:solidFill>
            </a:rPr>
            <a:t>* Australians over the age of 14 </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813" cy="498475"/>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48100" y="0"/>
            <a:ext cx="2944813" cy="498475"/>
          </a:xfrm>
          <a:prstGeom prst="rect">
            <a:avLst/>
          </a:prstGeom>
        </p:spPr>
        <p:txBody>
          <a:bodyPr vert="horz" lIns="91440" tIns="45720" rIns="91440" bIns="45720" rtlCol="0"/>
          <a:lstStyle>
            <a:lvl1pPr algn="r">
              <a:defRPr sz="1200"/>
            </a:lvl1pPr>
          </a:lstStyle>
          <a:p>
            <a:fld id="{C51E2D76-57A6-47B4-AC4A-0C144BE45008}" type="datetimeFigureOut">
              <a:rPr lang="en-AU" smtClean="0"/>
              <a:t>5/07/2017</a:t>
            </a:fld>
            <a:endParaRPr lang="en-AU"/>
          </a:p>
        </p:txBody>
      </p:sp>
      <p:sp>
        <p:nvSpPr>
          <p:cNvPr id="4" name="Footer Placeholder 3"/>
          <p:cNvSpPr>
            <a:spLocks noGrp="1"/>
          </p:cNvSpPr>
          <p:nvPr>
            <p:ph type="ftr" sz="quarter" idx="2"/>
          </p:nvPr>
        </p:nvSpPr>
        <p:spPr>
          <a:xfrm>
            <a:off x="0" y="9432925"/>
            <a:ext cx="2944813" cy="498475"/>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848100" y="9432925"/>
            <a:ext cx="2944813" cy="498475"/>
          </a:xfrm>
          <a:prstGeom prst="rect">
            <a:avLst/>
          </a:prstGeom>
        </p:spPr>
        <p:txBody>
          <a:bodyPr vert="horz" lIns="91440" tIns="45720" rIns="91440" bIns="45720" rtlCol="0" anchor="b"/>
          <a:lstStyle>
            <a:lvl1pPr algn="r">
              <a:defRPr sz="1200"/>
            </a:lvl1pPr>
          </a:lstStyle>
          <a:p>
            <a:fld id="{256ED457-FE59-4D09-AEAF-D28333EF8599}" type="slidenum">
              <a:rPr lang="en-AU" smtClean="0"/>
              <a:t>‹#›</a:t>
            </a:fld>
            <a:endParaRPr lang="en-AU"/>
          </a:p>
        </p:txBody>
      </p:sp>
    </p:spTree>
    <p:extLst>
      <p:ext uri="{BB962C8B-B14F-4D97-AF65-F5344CB8AC3E}">
        <p14:creationId xmlns:p14="http://schemas.microsoft.com/office/powerpoint/2010/main" val="3990798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283" cy="498295"/>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48645" y="0"/>
            <a:ext cx="2944283" cy="498295"/>
          </a:xfrm>
          <a:prstGeom prst="rect">
            <a:avLst/>
          </a:prstGeom>
        </p:spPr>
        <p:txBody>
          <a:bodyPr vert="horz" lIns="91440" tIns="45720" rIns="91440" bIns="45720" rtlCol="0"/>
          <a:lstStyle>
            <a:lvl1pPr algn="r">
              <a:defRPr sz="1200"/>
            </a:lvl1pPr>
          </a:lstStyle>
          <a:p>
            <a:fld id="{6871CB85-9260-4863-8DD6-E4B26ACC45D6}" type="datetimeFigureOut">
              <a:rPr lang="en-AU" smtClean="0"/>
              <a:t>5/07/2017</a:t>
            </a:fld>
            <a:endParaRPr lang="en-AU"/>
          </a:p>
        </p:txBody>
      </p:sp>
      <p:sp>
        <p:nvSpPr>
          <p:cNvPr id="4" name="Slide Image Placeholder 3"/>
          <p:cNvSpPr>
            <a:spLocks noGrp="1" noRot="1" noChangeAspect="1"/>
          </p:cNvSpPr>
          <p:nvPr>
            <p:ph type="sldImg" idx="2"/>
          </p:nvPr>
        </p:nvSpPr>
        <p:spPr>
          <a:xfrm>
            <a:off x="1163638" y="1241425"/>
            <a:ext cx="4467225" cy="3351213"/>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79450" y="4779486"/>
            <a:ext cx="5435600" cy="3910489"/>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9433107"/>
            <a:ext cx="2944283" cy="498294"/>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48645" y="9433107"/>
            <a:ext cx="2944283" cy="498294"/>
          </a:xfrm>
          <a:prstGeom prst="rect">
            <a:avLst/>
          </a:prstGeom>
        </p:spPr>
        <p:txBody>
          <a:bodyPr vert="horz" lIns="91440" tIns="45720" rIns="91440" bIns="45720" rtlCol="0" anchor="b"/>
          <a:lstStyle>
            <a:lvl1pPr algn="r">
              <a:defRPr sz="1200"/>
            </a:lvl1pPr>
          </a:lstStyle>
          <a:p>
            <a:fld id="{F0D0126A-8C69-42B4-8D01-3883660A2332}" type="slidenum">
              <a:rPr lang="en-AU" smtClean="0"/>
              <a:t>‹#›</a:t>
            </a:fld>
            <a:endParaRPr lang="en-AU"/>
          </a:p>
        </p:txBody>
      </p:sp>
    </p:spTree>
    <p:extLst>
      <p:ext uri="{BB962C8B-B14F-4D97-AF65-F5344CB8AC3E}">
        <p14:creationId xmlns:p14="http://schemas.microsoft.com/office/powerpoint/2010/main" val="19151710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r>
              <a:rPr lang="en-AU" sz="1000" b="1" dirty="0"/>
              <a:t>This PowerPoint presentation</a:t>
            </a:r>
            <a:r>
              <a:rPr lang="en-AU" sz="1000" b="1" baseline="0" dirty="0"/>
              <a:t> was developed to support the </a:t>
            </a:r>
            <a:r>
              <a:rPr lang="en-AU" sz="1000" b="1" i="1" baseline="0" dirty="0"/>
              <a:t>Breaking the ice in our community </a:t>
            </a:r>
            <a:r>
              <a:rPr lang="en-AU" sz="1000" b="1" baseline="0" dirty="0"/>
              <a:t>project conducted by the Alcohol and Drug Foundation (ADF) for the NSW Ministry of Health. It is designed to provide workers in the field and CDAT members with evidenced based information on crystalline methamphetamines (ice) to pass on to the community. Each slide provides the facilitator with talking points to cover when presenting the information.    </a:t>
            </a:r>
            <a:endParaRPr lang="en-AU" sz="1000" b="1" dirty="0"/>
          </a:p>
          <a:p>
            <a:pPr marL="0" indent="0">
              <a:buFont typeface="+mj-lt"/>
              <a:buNone/>
            </a:pPr>
            <a:r>
              <a:rPr lang="en-AU" sz="1000" b="1" dirty="0"/>
              <a:t>Before you start:</a:t>
            </a:r>
            <a:r>
              <a:rPr lang="en-AU" sz="1000" b="1" baseline="0" dirty="0"/>
              <a:t> </a:t>
            </a:r>
          </a:p>
          <a:p>
            <a:pPr marL="171450" indent="-171450">
              <a:buFont typeface="Arial" panose="020B0604020202020204" pitchFamily="34" charset="0"/>
              <a:buChar char="•"/>
            </a:pPr>
            <a:r>
              <a:rPr lang="en-AU" sz="1000" b="0" baseline="0" dirty="0"/>
              <a:t>F</a:t>
            </a:r>
            <a:r>
              <a:rPr lang="en-AU" sz="1000" b="0" dirty="0"/>
              <a:t>amiliarise yourself</a:t>
            </a:r>
            <a:r>
              <a:rPr lang="en-AU" sz="1000" b="0" baseline="0" dirty="0"/>
              <a:t> with the ADF fact sheets, e-learning modules and videos produced for the </a:t>
            </a:r>
            <a:r>
              <a:rPr lang="en-AU" sz="1000" b="0" i="1" baseline="0" dirty="0"/>
              <a:t>Breaking the ice in our community </a:t>
            </a:r>
            <a:r>
              <a:rPr lang="en-AU" sz="1000" b="0" baseline="0" dirty="0"/>
              <a:t>project. These are accessible on our website: http://adf.org.au/community/our-programs/breaking-the-ice/</a:t>
            </a:r>
          </a:p>
          <a:p>
            <a:pPr marL="171450" indent="-171450">
              <a:buFont typeface="Arial" panose="020B0604020202020204" pitchFamily="34" charset="0"/>
              <a:buChar char="•"/>
            </a:pPr>
            <a:r>
              <a:rPr lang="en-AU" sz="1000" b="0" baseline="0" dirty="0"/>
              <a:t>Please also familiarise yourself with the </a:t>
            </a:r>
            <a:r>
              <a:rPr lang="en-AU" sz="1000" b="1" baseline="0" dirty="0"/>
              <a:t>NSW Ministry of Health Crystalline Methamphetamine: Key Messages </a:t>
            </a:r>
            <a:r>
              <a:rPr lang="en-AU" sz="1000" b="0" baseline="0" dirty="0"/>
              <a:t>http://www.health.nsw.gov.au/crystallinemethamphetamine/Publications/key-messages.pdf </a:t>
            </a:r>
          </a:p>
          <a:p>
            <a:pPr marL="0" indent="0">
              <a:buFont typeface="Arial" panose="020B0604020202020204" pitchFamily="34" charset="0"/>
              <a:buNone/>
            </a:pPr>
            <a:endParaRPr lang="en-AU" sz="1000" b="0" baseline="0" dirty="0"/>
          </a:p>
          <a:p>
            <a:pPr marL="0" indent="0">
              <a:buFont typeface="Arial" panose="020B0604020202020204" pitchFamily="34" charset="0"/>
              <a:buNone/>
            </a:pPr>
            <a:r>
              <a:rPr lang="en-AU" sz="1000" b="1" baseline="0" dirty="0"/>
              <a:t>Begin the presentation:</a:t>
            </a:r>
          </a:p>
          <a:p>
            <a:pPr marL="228600" indent="-228600">
              <a:buFont typeface="+mj-lt"/>
              <a:buAutoNum type="arabicPeriod"/>
            </a:pPr>
            <a:r>
              <a:rPr lang="en-AU" sz="1000" dirty="0"/>
              <a:t>Welcome</a:t>
            </a:r>
            <a:r>
              <a:rPr lang="en-AU" sz="1000" baseline="0" dirty="0"/>
              <a:t> guests and thank them for attending the forum/discussion/workshop</a:t>
            </a:r>
          </a:p>
          <a:p>
            <a:pPr marL="228600" indent="-228600">
              <a:buFont typeface="+mj-lt"/>
              <a:buAutoNum type="arabicPeriod"/>
            </a:pPr>
            <a:r>
              <a:rPr lang="en-AU" sz="1000" baseline="0" dirty="0"/>
              <a:t>Introduce yourself and provide some background information about your work experience in the sector</a:t>
            </a:r>
          </a:p>
          <a:p>
            <a:pPr marL="228600" indent="-228600">
              <a:buFont typeface="+mj-lt"/>
              <a:buAutoNum type="arabicPeriod"/>
            </a:pPr>
            <a:r>
              <a:rPr lang="en-AU" sz="1000" baseline="0" dirty="0"/>
              <a:t>Conduct a </a:t>
            </a:r>
            <a:r>
              <a:rPr lang="en-AU" sz="1000" i="1" baseline="0" dirty="0"/>
              <a:t>Welcome to Country </a:t>
            </a:r>
            <a:r>
              <a:rPr lang="en-AU" sz="1000" baseline="0" dirty="0"/>
              <a:t>or </a:t>
            </a:r>
            <a:r>
              <a:rPr lang="en-AU" sz="1000" i="1" baseline="0" dirty="0"/>
              <a:t>Acknowledgement of Country </a:t>
            </a:r>
            <a:r>
              <a:rPr lang="en-AU" sz="1000" baseline="0" dirty="0"/>
              <a:t>- see also ADF’s tips on </a:t>
            </a:r>
            <a:r>
              <a:rPr lang="en-AU" sz="1000" i="1" baseline="0" dirty="0"/>
              <a:t>How to run a forum </a:t>
            </a:r>
            <a:r>
              <a:rPr lang="en-AU" sz="1000" baseline="0" dirty="0"/>
              <a:t>http://adf.org.au/wp-content/uploads/2016/10/resource_breaking-the-ice_How-To-Hold-A-Forum.pdf</a:t>
            </a:r>
          </a:p>
          <a:p>
            <a:pPr marL="228600" indent="-228600">
              <a:buFont typeface="+mj-lt"/>
              <a:buAutoNum type="arabicPeriod"/>
            </a:pPr>
            <a:r>
              <a:rPr lang="en-AU" sz="1000" baseline="0" dirty="0"/>
              <a:t>Do house-keeping – remind people where emergency exits and toilets are. Ask people to turn off their phones or switch them to silent. </a:t>
            </a:r>
          </a:p>
          <a:p>
            <a:endParaRPr lang="en-AU" sz="1000" baseline="0" dirty="0"/>
          </a:p>
          <a:p>
            <a:r>
              <a:rPr lang="en-AU" sz="1000" b="1" baseline="0" dirty="0"/>
              <a:t>Updated: 30 March 2017</a:t>
            </a:r>
          </a:p>
        </p:txBody>
      </p:sp>
      <p:sp>
        <p:nvSpPr>
          <p:cNvPr id="4" name="Slide Number Placeholder 3"/>
          <p:cNvSpPr>
            <a:spLocks noGrp="1"/>
          </p:cNvSpPr>
          <p:nvPr>
            <p:ph type="sldNum" sz="quarter" idx="10"/>
          </p:nvPr>
        </p:nvSpPr>
        <p:spPr/>
        <p:txBody>
          <a:bodyPr/>
          <a:lstStyle/>
          <a:p>
            <a:fld id="{F0D0126A-8C69-42B4-8D01-3883660A2332}" type="slidenum">
              <a:rPr lang="en-AU" smtClean="0"/>
              <a:t>1</a:t>
            </a:fld>
            <a:endParaRPr lang="en-AU"/>
          </a:p>
        </p:txBody>
      </p:sp>
    </p:spTree>
    <p:extLst>
      <p:ext uri="{BB962C8B-B14F-4D97-AF65-F5344CB8AC3E}">
        <p14:creationId xmlns:p14="http://schemas.microsoft.com/office/powerpoint/2010/main" val="25033432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90000"/>
              </a:lnSpc>
              <a:spcBef>
                <a:spcPts val="0"/>
              </a:spcBef>
              <a:spcAft>
                <a:spcPts val="0"/>
              </a:spcAft>
              <a:buClrTx/>
              <a:buSzTx/>
              <a:buFont typeface="+mj-lt"/>
              <a:buNone/>
              <a:tabLst/>
              <a:defRPr/>
            </a:pPr>
            <a:r>
              <a:rPr lang="en-AU" sz="1000" b="1" dirty="0">
                <a:solidFill>
                  <a:schemeClr val="tx1"/>
                </a:solidFill>
              </a:rPr>
              <a:t>This slide provides an overview of the ‘crash’ phase where</a:t>
            </a:r>
            <a:r>
              <a:rPr lang="en-AU" sz="1000" b="1" baseline="0" dirty="0">
                <a:solidFill>
                  <a:schemeClr val="tx1"/>
                </a:solidFill>
              </a:rPr>
              <a:t> users will feel the</a:t>
            </a:r>
            <a:r>
              <a:rPr lang="en-AU" sz="1000" b="1" dirty="0">
                <a:solidFill>
                  <a:schemeClr val="tx1"/>
                </a:solidFill>
              </a:rPr>
              <a:t> opposite</a:t>
            </a:r>
            <a:r>
              <a:rPr lang="en-AU" sz="1000" b="1" baseline="0" dirty="0">
                <a:solidFill>
                  <a:schemeClr val="tx1"/>
                </a:solidFill>
              </a:rPr>
              <a:t> effects of being ‘high’ – it is like the hangover/recovery phase </a:t>
            </a:r>
          </a:p>
          <a:p>
            <a:pPr marL="228600" marR="0" indent="-228600" algn="l" defTabSz="914400" rtl="0" eaLnBrk="1" fontAlgn="auto" latinLnBrk="0" hangingPunct="1">
              <a:lnSpc>
                <a:spcPct val="90000"/>
              </a:lnSpc>
              <a:spcBef>
                <a:spcPts val="0"/>
              </a:spcBef>
              <a:spcAft>
                <a:spcPts val="0"/>
              </a:spcAft>
              <a:buClrTx/>
              <a:buSzTx/>
              <a:buFont typeface="+mj-lt"/>
              <a:buAutoNum type="arabicPeriod"/>
              <a:tabLst/>
              <a:defRPr/>
            </a:pPr>
            <a:r>
              <a:rPr lang="en-AU" sz="1000" dirty="0">
                <a:solidFill>
                  <a:schemeClr val="tx1"/>
                </a:solidFill>
              </a:rPr>
              <a:t>Many methamphetamine users will experience what is commonly referred to as a “crash” when they stop using which may last for a few days</a:t>
            </a:r>
            <a:endParaRPr lang="en-US" sz="1000" dirty="0">
              <a:solidFill>
                <a:schemeClr val="tx1"/>
              </a:solidFill>
            </a:endParaRPr>
          </a:p>
          <a:p>
            <a:pPr marL="228600" marR="0" indent="-228600" algn="l" defTabSz="914400" rtl="0" eaLnBrk="1" fontAlgn="auto" latinLnBrk="0" hangingPunct="1">
              <a:lnSpc>
                <a:spcPct val="90000"/>
              </a:lnSpc>
              <a:spcBef>
                <a:spcPts val="0"/>
              </a:spcBef>
              <a:spcAft>
                <a:spcPts val="0"/>
              </a:spcAft>
              <a:buClrTx/>
              <a:buSzTx/>
              <a:buFont typeface="+mj-lt"/>
              <a:buAutoNum type="arabicPeriod"/>
              <a:tabLst/>
              <a:defRPr/>
            </a:pPr>
            <a:r>
              <a:rPr lang="en-US" sz="1000" dirty="0">
                <a:solidFill>
                  <a:schemeClr val="tx1"/>
                </a:solidFill>
              </a:rPr>
              <a:t>Typically the crash commences 12-24 hours after last use, and subsides</a:t>
            </a:r>
            <a:r>
              <a:rPr lang="en-US" sz="1000" baseline="0" dirty="0">
                <a:solidFill>
                  <a:schemeClr val="tx1"/>
                </a:solidFill>
              </a:rPr>
              <a:t> by days 2-4</a:t>
            </a:r>
            <a:r>
              <a:rPr lang="en-AU" sz="1000" baseline="0" dirty="0">
                <a:solidFill>
                  <a:schemeClr val="tx1"/>
                </a:solidFill>
              </a:rPr>
              <a:t> </a:t>
            </a:r>
            <a:r>
              <a:rPr lang="en-AU" sz="1000" b="1" baseline="0" dirty="0">
                <a:solidFill>
                  <a:schemeClr val="tx1"/>
                </a:solidFill>
              </a:rPr>
              <a:t>(</a:t>
            </a:r>
            <a:r>
              <a:rPr lang="en-US" sz="1000" b="1" dirty="0">
                <a:solidFill>
                  <a:schemeClr val="tx1"/>
                </a:solidFill>
                <a:ea typeface="ＭＳ Ｐゴシック" charset="-128"/>
                <a:cs typeface="Arial" panose="020B0604020202020204" pitchFamily="34" charset="0"/>
              </a:rPr>
              <a:t>More of the drug = worse come-down/crash)</a:t>
            </a:r>
          </a:p>
          <a:p>
            <a:pPr marL="228600" marR="0" indent="-228600" algn="l" defTabSz="914400" rtl="0" eaLnBrk="1" fontAlgn="auto" latinLnBrk="0" hangingPunct="1">
              <a:lnSpc>
                <a:spcPct val="90000"/>
              </a:lnSpc>
              <a:spcBef>
                <a:spcPts val="0"/>
              </a:spcBef>
              <a:spcAft>
                <a:spcPts val="0"/>
              </a:spcAft>
              <a:buClrTx/>
              <a:buSzTx/>
              <a:buFont typeface="+mj-lt"/>
              <a:buAutoNum type="arabicPeriod"/>
              <a:tabLst/>
              <a:defRPr/>
            </a:pPr>
            <a:r>
              <a:rPr lang="en-US" sz="1000" dirty="0">
                <a:solidFill>
                  <a:schemeClr val="tx1"/>
                </a:solidFill>
              </a:rPr>
              <a:t>People are likely to feel</a:t>
            </a:r>
            <a:r>
              <a:rPr lang="en-US" sz="1000" baseline="0" dirty="0">
                <a:solidFill>
                  <a:schemeClr val="tx1"/>
                </a:solidFill>
              </a:rPr>
              <a:t> – exhausted, i</a:t>
            </a:r>
            <a:r>
              <a:rPr lang="en-US" sz="1000" dirty="0">
                <a:solidFill>
                  <a:schemeClr val="tx1"/>
                </a:solidFill>
              </a:rPr>
              <a:t>rritable,</a:t>
            </a:r>
            <a:r>
              <a:rPr lang="en-US" sz="1000" baseline="0" dirty="0">
                <a:solidFill>
                  <a:schemeClr val="tx1"/>
                </a:solidFill>
              </a:rPr>
              <a:t> depressed</a:t>
            </a:r>
            <a:r>
              <a:rPr lang="en-US" sz="1000" dirty="0">
                <a:solidFill>
                  <a:schemeClr val="tx1"/>
                </a:solidFill>
              </a:rPr>
              <a:t>,</a:t>
            </a:r>
            <a:r>
              <a:rPr lang="en-US" sz="1000" baseline="0" dirty="0">
                <a:solidFill>
                  <a:schemeClr val="tx1"/>
                </a:solidFill>
              </a:rPr>
              <a:t> l</a:t>
            </a:r>
            <a:r>
              <a:rPr lang="en-US" sz="1000" dirty="0">
                <a:solidFill>
                  <a:schemeClr val="tx1"/>
                </a:solidFill>
              </a:rPr>
              <a:t>ethargic</a:t>
            </a:r>
            <a:r>
              <a:rPr lang="en-US" sz="1000" baseline="0" dirty="0">
                <a:solidFill>
                  <a:schemeClr val="tx1"/>
                </a:solidFill>
              </a:rPr>
              <a:t> and p</a:t>
            </a:r>
            <a:r>
              <a:rPr lang="en-US" sz="1000" dirty="0">
                <a:solidFill>
                  <a:schemeClr val="tx1"/>
                </a:solidFill>
              </a:rPr>
              <a:t>aranoid</a:t>
            </a:r>
          </a:p>
          <a:p>
            <a:pPr marL="228600" indent="-228600">
              <a:buFont typeface="+mj-lt"/>
              <a:buAutoNum type="arabicPeriod"/>
              <a:defRPr/>
            </a:pPr>
            <a:r>
              <a:rPr lang="en-AU" sz="1000" dirty="0">
                <a:solidFill>
                  <a:schemeClr val="tx1"/>
                </a:solidFill>
                <a:ea typeface="ＭＳ Ｐゴシック" charset="-128"/>
                <a:cs typeface="Arial" panose="020B0604020202020204" pitchFamily="34" charset="0"/>
              </a:rPr>
              <a:t>Likely </a:t>
            </a:r>
            <a:r>
              <a:rPr lang="en-AU" sz="1000" dirty="0">
                <a:solidFill>
                  <a:schemeClr val="tx1"/>
                </a:solidFill>
              </a:rPr>
              <a:t>to experience periods of:</a:t>
            </a:r>
            <a:r>
              <a:rPr lang="en-AU" sz="1000" baseline="0" dirty="0">
                <a:solidFill>
                  <a:schemeClr val="tx1"/>
                </a:solidFill>
              </a:rPr>
              <a:t> </a:t>
            </a:r>
            <a:r>
              <a:rPr lang="en-AU" sz="1000" dirty="0">
                <a:solidFill>
                  <a:schemeClr val="tx1"/>
                </a:solidFill>
              </a:rPr>
              <a:t>prolonged sleep, increased appetite, some irritability and a general sense of feeling flat and out of sorts. They will have strong cravings</a:t>
            </a:r>
            <a:r>
              <a:rPr lang="en-AU" sz="1000" baseline="0" dirty="0">
                <a:solidFill>
                  <a:schemeClr val="tx1"/>
                </a:solidFill>
              </a:rPr>
              <a:t> for the drug</a:t>
            </a:r>
            <a:endParaRPr lang="en-AU" sz="1000" dirty="0">
              <a:solidFill>
                <a:schemeClr val="tx1"/>
              </a:solidFill>
            </a:endParaRPr>
          </a:p>
          <a:p>
            <a:pPr marL="228600" indent="-228600">
              <a:buFont typeface="+mj-lt"/>
              <a:buAutoNum type="arabicPeriod"/>
              <a:defRPr/>
            </a:pPr>
            <a:r>
              <a:rPr lang="en-US" sz="1000" dirty="0">
                <a:solidFill>
                  <a:schemeClr val="tx1"/>
                </a:solidFill>
                <a:ea typeface="ＭＳ Ｐゴシック" charset="-128"/>
                <a:cs typeface="Arial" panose="020B0604020202020204" pitchFamily="34" charset="0"/>
              </a:rPr>
              <a:t>The best strategy to deal with the come-down is to rest and give the body and mind time to recover from using</a:t>
            </a:r>
          </a:p>
          <a:p>
            <a:pPr marL="228600" indent="-228600">
              <a:buFont typeface="+mj-lt"/>
              <a:buAutoNum type="arabicPeriod"/>
              <a:defRPr/>
            </a:pPr>
            <a:r>
              <a:rPr lang="en-AU" sz="1000" dirty="0">
                <a:solidFill>
                  <a:schemeClr val="tx1"/>
                </a:solidFill>
              </a:rPr>
              <a:t>As neurotransmitter stores are replenished the person improves rapidly</a:t>
            </a:r>
            <a:r>
              <a:rPr lang="en-AU" sz="1000" baseline="0" dirty="0">
                <a:solidFill>
                  <a:schemeClr val="tx1"/>
                </a:solidFill>
              </a:rPr>
              <a:t> </a:t>
            </a:r>
          </a:p>
          <a:p>
            <a:pPr marL="228600" indent="-228600">
              <a:buFont typeface="+mj-lt"/>
              <a:buAutoNum type="arabicPeriod"/>
              <a:defRPr/>
            </a:pPr>
            <a:r>
              <a:rPr lang="en-AU" sz="1000" dirty="0">
                <a:solidFill>
                  <a:schemeClr val="tx1"/>
                </a:solidFill>
              </a:rPr>
              <a:t>The “crash” period is not a clinical methamphetamine withdrawal so specialist intervention is not usually required</a:t>
            </a:r>
          </a:p>
        </p:txBody>
      </p:sp>
      <p:sp>
        <p:nvSpPr>
          <p:cNvPr id="4" name="Slide Number Placeholder 3"/>
          <p:cNvSpPr>
            <a:spLocks noGrp="1"/>
          </p:cNvSpPr>
          <p:nvPr>
            <p:ph type="sldNum" sz="quarter" idx="10"/>
          </p:nvPr>
        </p:nvSpPr>
        <p:spPr/>
        <p:txBody>
          <a:bodyPr/>
          <a:lstStyle/>
          <a:p>
            <a:fld id="{37217E78-21D6-407C-9D30-CCDEB7129BE7}" type="slidenum">
              <a:rPr lang="en-AU" smtClean="0"/>
              <a:t>10</a:t>
            </a:fld>
            <a:endParaRPr lang="en-AU"/>
          </a:p>
        </p:txBody>
      </p:sp>
    </p:spTree>
    <p:extLst>
      <p:ext uri="{BB962C8B-B14F-4D97-AF65-F5344CB8AC3E}">
        <p14:creationId xmlns:p14="http://schemas.microsoft.com/office/powerpoint/2010/main" val="39205537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r>
              <a:rPr lang="en-AU" sz="1000" b="1" kern="1200" dirty="0">
                <a:solidFill>
                  <a:schemeClr val="tx1"/>
                </a:solidFill>
                <a:effectLst/>
                <a:latin typeface="+mn-lt"/>
                <a:ea typeface="+mn-ea"/>
                <a:cs typeface="+mn-cs"/>
              </a:rPr>
              <a:t>This slide outlines the long-term effects of crystalline methamphetamine (ice)</a:t>
            </a:r>
          </a:p>
          <a:p>
            <a:pPr marL="228600" indent="-228600">
              <a:buFont typeface="+mj-lt"/>
              <a:buAutoNum type="arabicPeriod"/>
            </a:pPr>
            <a:r>
              <a:rPr lang="en-AU" sz="1000" kern="1200" dirty="0">
                <a:solidFill>
                  <a:schemeClr val="tx1"/>
                </a:solidFill>
                <a:effectLst/>
                <a:latin typeface="+mn-lt"/>
                <a:ea typeface="+mn-ea"/>
                <a:cs typeface="+mn-cs"/>
              </a:rPr>
              <a:t>With regular use</a:t>
            </a:r>
            <a:r>
              <a:rPr lang="en-AU" sz="1000" kern="1200" baseline="0" dirty="0">
                <a:solidFill>
                  <a:schemeClr val="tx1"/>
                </a:solidFill>
                <a:effectLst/>
                <a:latin typeface="+mn-lt"/>
                <a:ea typeface="+mn-ea"/>
                <a:cs typeface="+mn-cs"/>
              </a:rPr>
              <a:t> crystalline methamphetamine</a:t>
            </a:r>
            <a:r>
              <a:rPr lang="en-AU" sz="1000" kern="1200" dirty="0">
                <a:solidFill>
                  <a:schemeClr val="tx1"/>
                </a:solidFill>
                <a:effectLst/>
                <a:latin typeface="+mn-lt"/>
                <a:ea typeface="+mn-ea"/>
                <a:cs typeface="+mn-cs"/>
              </a:rPr>
              <a:t> may eventually cause:</a:t>
            </a:r>
          </a:p>
          <a:p>
            <a:pPr marL="628650" lvl="1" indent="-171450" eaLnBrk="1" hangingPunct="1">
              <a:lnSpc>
                <a:spcPct val="80000"/>
              </a:lnSpc>
              <a:buFont typeface="Arial" panose="020B0604020202020204" pitchFamily="34" charset="0"/>
              <a:buChar char="•"/>
              <a:defRPr/>
            </a:pPr>
            <a:r>
              <a:rPr lang="en-US" altLang="en-US" sz="1000" dirty="0">
                <a:cs typeface="Arial" pitchFamily="34" charset="0"/>
              </a:rPr>
              <a:t>Psychiatric symptoms -</a:t>
            </a:r>
            <a:r>
              <a:rPr lang="en-US" altLang="en-US" sz="1000" baseline="0" dirty="0">
                <a:cs typeface="Arial" pitchFamily="34" charset="0"/>
              </a:rPr>
              <a:t> </a:t>
            </a:r>
            <a:r>
              <a:rPr lang="en-US" altLang="en-US" sz="1000" dirty="0">
                <a:cs typeface="Arial" pitchFamily="34" charset="0"/>
              </a:rPr>
              <a:t>anxiety, depression, increased aggression, social isolation, psychosis, mood disturbances, and psychomotor dysfunction</a:t>
            </a:r>
            <a:r>
              <a:rPr lang="en-US" altLang="en-US" sz="1000" baseline="0" dirty="0">
                <a:cs typeface="Arial" pitchFamily="34" charset="0"/>
              </a:rPr>
              <a:t> (</a:t>
            </a:r>
            <a:r>
              <a:rPr lang="en-AU" altLang="en-US" sz="1000" baseline="0" dirty="0">
                <a:cs typeface="Arial" pitchFamily="34" charset="0"/>
              </a:rPr>
              <a:t>approximately </a:t>
            </a:r>
            <a:r>
              <a:rPr lang="en-AU" sz="1000" kern="1200" baseline="0" dirty="0">
                <a:solidFill>
                  <a:schemeClr val="tx1"/>
                </a:solidFill>
                <a:effectLst/>
                <a:latin typeface="+mn-lt"/>
                <a:ea typeface="+mn-ea"/>
                <a:cs typeface="+mn-cs"/>
              </a:rPr>
              <a:t>1 in 4 dependent users experiences psychosis) </a:t>
            </a:r>
          </a:p>
          <a:p>
            <a:pPr marL="628650" lvl="1" indent="-171450">
              <a:buFont typeface="Arial" panose="020B0604020202020204" pitchFamily="34" charset="0"/>
              <a:buChar char="•"/>
            </a:pPr>
            <a:r>
              <a:rPr lang="en-AU" sz="1000" kern="1200" dirty="0">
                <a:solidFill>
                  <a:schemeClr val="tx1"/>
                </a:solidFill>
                <a:effectLst/>
                <a:latin typeface="+mn-lt"/>
                <a:ea typeface="+mn-ea"/>
                <a:cs typeface="+mn-cs"/>
              </a:rPr>
              <a:t>Deficits in attention, working memory, and decision making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000" kern="1200" dirty="0">
                <a:solidFill>
                  <a:schemeClr val="tx1"/>
                </a:solidFill>
                <a:effectLst/>
                <a:latin typeface="+mn-lt"/>
                <a:ea typeface="+mn-ea"/>
                <a:cs typeface="+mn-cs"/>
              </a:rPr>
              <a:t>Restless sleep, </a:t>
            </a:r>
            <a:r>
              <a:rPr lang="en-AU" sz="1000" kern="1200" baseline="0" dirty="0">
                <a:solidFill>
                  <a:schemeClr val="tx1"/>
                </a:solidFill>
                <a:effectLst/>
                <a:latin typeface="+mn-lt"/>
                <a:ea typeface="+mn-ea"/>
                <a:cs typeface="+mn-cs"/>
              </a:rPr>
              <a:t>t</a:t>
            </a:r>
            <a:r>
              <a:rPr lang="en-AU" sz="1000" kern="1200" dirty="0">
                <a:solidFill>
                  <a:schemeClr val="tx1"/>
                </a:solidFill>
                <a:effectLst/>
                <a:latin typeface="+mn-lt"/>
                <a:ea typeface="+mn-ea"/>
                <a:cs typeface="+mn-cs"/>
              </a:rPr>
              <a:t>rouble concentrating</a:t>
            </a:r>
          </a:p>
          <a:p>
            <a:pPr marL="628650" lvl="1" indent="-171450">
              <a:buFont typeface="Arial" panose="020B0604020202020204" pitchFamily="34" charset="0"/>
              <a:buChar char="•"/>
            </a:pPr>
            <a:r>
              <a:rPr lang="en-AU" sz="1000" kern="1200" dirty="0">
                <a:solidFill>
                  <a:schemeClr val="tx1"/>
                </a:solidFill>
                <a:effectLst/>
                <a:latin typeface="+mn-lt"/>
                <a:ea typeface="+mn-ea"/>
                <a:cs typeface="+mn-cs"/>
              </a:rPr>
              <a:t>Regular colds or flu</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000" kern="1200" dirty="0">
                <a:solidFill>
                  <a:schemeClr val="tx1"/>
                </a:solidFill>
                <a:effectLst/>
                <a:latin typeface="+mn-lt"/>
                <a:ea typeface="+mn-ea"/>
                <a:cs typeface="+mn-cs"/>
              </a:rPr>
              <a:t>Muscle stiffness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000" kern="1200" dirty="0">
                <a:solidFill>
                  <a:schemeClr val="tx1"/>
                </a:solidFill>
                <a:effectLst/>
                <a:latin typeface="+mn-lt"/>
                <a:ea typeface="+mn-ea"/>
                <a:cs typeface="+mn-cs"/>
              </a:rPr>
              <a:t>Heart and kidney problems </a:t>
            </a:r>
            <a:r>
              <a:rPr lang="en-US" altLang="en-US" sz="1000" dirty="0">
                <a:cs typeface="Arial" pitchFamily="34" charset="0"/>
              </a:rPr>
              <a:t>(as methamphetamine strains the heart/kidneys)</a:t>
            </a:r>
            <a:endParaRPr lang="en-AU" sz="1000" kern="1200" dirty="0">
              <a:solidFill>
                <a:schemeClr val="tx1"/>
              </a:solidFill>
              <a:effectLst/>
              <a:latin typeface="+mn-lt"/>
              <a:ea typeface="+mn-ea"/>
              <a:cs typeface="+mn-cs"/>
            </a:endParaRPr>
          </a:p>
          <a:p>
            <a:pPr marL="628650" lvl="1" indent="-171450" eaLnBrk="1" hangingPunct="1">
              <a:lnSpc>
                <a:spcPct val="80000"/>
              </a:lnSpc>
              <a:buFont typeface="Arial" panose="020B0604020202020204" pitchFamily="34" charset="0"/>
              <a:buChar char="•"/>
              <a:defRPr/>
            </a:pPr>
            <a:r>
              <a:rPr lang="en-AU" sz="1000" kern="1200" dirty="0">
                <a:solidFill>
                  <a:schemeClr val="tx1"/>
                </a:solidFill>
                <a:effectLst/>
                <a:latin typeface="+mn-lt"/>
                <a:ea typeface="+mn-ea"/>
                <a:cs typeface="+mn-cs"/>
              </a:rPr>
              <a:t>Increased risk of stroke </a:t>
            </a:r>
            <a:r>
              <a:rPr lang="en-US" altLang="en-US" sz="1000" dirty="0">
                <a:cs typeface="Arial" pitchFamily="34" charset="0"/>
              </a:rPr>
              <a:t>and heart attack (from cardiovascular strain)</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000" kern="1200" dirty="0">
                <a:solidFill>
                  <a:schemeClr val="tx1"/>
                </a:solidFill>
                <a:effectLst/>
                <a:latin typeface="+mn-lt"/>
                <a:ea typeface="+mn-ea"/>
                <a:cs typeface="+mn-cs"/>
              </a:rPr>
              <a:t>Extreme weight loss due to reduced appetite</a:t>
            </a:r>
          </a:p>
          <a:p>
            <a:pPr marL="628650" lvl="1" indent="-171450">
              <a:buFont typeface="Arial" panose="020B0604020202020204" pitchFamily="34" charset="0"/>
              <a:buChar char="•"/>
            </a:pPr>
            <a:r>
              <a:rPr lang="en-AU" sz="1000" kern="1200" dirty="0">
                <a:solidFill>
                  <a:schemeClr val="tx1"/>
                </a:solidFill>
                <a:effectLst/>
                <a:latin typeface="+mn-lt"/>
                <a:ea typeface="+mn-ea"/>
                <a:cs typeface="+mn-cs"/>
              </a:rPr>
              <a:t>Tolerance - needing to use more to get the same effect</a:t>
            </a:r>
          </a:p>
          <a:p>
            <a:pPr marL="628650" lvl="1" indent="-171450" eaLnBrk="1" hangingPunct="1">
              <a:lnSpc>
                <a:spcPct val="80000"/>
              </a:lnSpc>
              <a:buFont typeface="Arial" panose="020B0604020202020204" pitchFamily="34" charset="0"/>
              <a:buChar char="•"/>
              <a:defRPr/>
            </a:pPr>
            <a:r>
              <a:rPr lang="en-US" altLang="en-US" sz="1000" dirty="0">
                <a:cs typeface="Arial" pitchFamily="34" charset="0"/>
              </a:rPr>
              <a:t>Dependence</a:t>
            </a:r>
          </a:p>
          <a:p>
            <a:pPr marL="628650" marR="0" lvl="1" indent="-171450" algn="l" defTabSz="914400" rtl="0" eaLnBrk="1" fontAlgn="auto" latinLnBrk="0" hangingPunct="1">
              <a:lnSpc>
                <a:spcPct val="80000"/>
              </a:lnSpc>
              <a:spcBef>
                <a:spcPts val="0"/>
              </a:spcBef>
              <a:spcAft>
                <a:spcPts val="0"/>
              </a:spcAft>
              <a:buClrTx/>
              <a:buSzTx/>
              <a:buFont typeface="Arial" panose="020B0604020202020204" pitchFamily="34" charset="0"/>
              <a:buChar char="•"/>
              <a:tabLst/>
              <a:defRPr/>
            </a:pPr>
            <a:r>
              <a:rPr lang="en-US" altLang="en-US" sz="1000" dirty="0">
                <a:cs typeface="Arial" pitchFamily="34" charset="0"/>
              </a:rPr>
              <a:t>Early on-set Parkinson’s Disease (damage to dopamine neurons).</a:t>
            </a:r>
            <a:r>
              <a:rPr lang="en-US" altLang="en-US" sz="1000" baseline="0" dirty="0">
                <a:cs typeface="Arial" pitchFamily="34" charset="0"/>
              </a:rPr>
              <a:t> Long term users are 4-6 more likely to suffer from early onset of Parkinson's Disease</a:t>
            </a:r>
          </a:p>
          <a:p>
            <a:pPr marL="628650" marR="0" lvl="1" indent="-171450" algn="l" defTabSz="914400" rtl="0" eaLnBrk="1" fontAlgn="auto" latinLnBrk="0" hangingPunct="1">
              <a:lnSpc>
                <a:spcPct val="80000"/>
              </a:lnSpc>
              <a:spcBef>
                <a:spcPts val="0"/>
              </a:spcBef>
              <a:spcAft>
                <a:spcPts val="0"/>
              </a:spcAft>
              <a:buClrTx/>
              <a:buSzTx/>
              <a:buFont typeface="Arial" panose="020B0604020202020204" pitchFamily="34" charset="0"/>
              <a:buChar char="•"/>
              <a:tabLst/>
              <a:defRPr/>
            </a:pPr>
            <a:r>
              <a:rPr lang="en-US" altLang="en-US" sz="1000" dirty="0">
                <a:cs typeface="Arial" pitchFamily="34" charset="0"/>
              </a:rPr>
              <a:t>Reduced inhibitions - may lead to sexual risk taking</a:t>
            </a:r>
          </a:p>
          <a:p>
            <a:pPr marL="628650" lvl="1" indent="-171450">
              <a:buFont typeface="Arial" panose="020B0604020202020204" pitchFamily="34" charset="0"/>
              <a:buChar char="•"/>
            </a:pPr>
            <a:r>
              <a:rPr lang="en-AU" sz="1000" kern="1200" dirty="0">
                <a:solidFill>
                  <a:schemeClr val="tx1"/>
                </a:solidFill>
                <a:effectLst/>
                <a:latin typeface="+mn-lt"/>
                <a:ea typeface="+mn-ea"/>
                <a:cs typeface="+mn-cs"/>
              </a:rPr>
              <a:t>Financial, work or social problems</a:t>
            </a:r>
            <a:endParaRPr lang="en-US" sz="1000" dirty="0">
              <a:ea typeface="ＭＳ Ｐゴシック" charset="-128"/>
              <a:cs typeface="Arial" panose="020B0604020202020204" pitchFamily="34" charset="0"/>
            </a:endParaRPr>
          </a:p>
          <a:p>
            <a:pPr marL="628650" lvl="1" indent="-171450" eaLnBrk="1" hangingPunct="1">
              <a:lnSpc>
                <a:spcPct val="80000"/>
              </a:lnSpc>
              <a:buFont typeface="Arial" panose="020B0604020202020204" pitchFamily="34" charset="0"/>
              <a:buChar char="•"/>
              <a:defRPr/>
            </a:pPr>
            <a:r>
              <a:rPr lang="en-US" altLang="en-US" sz="1000" dirty="0">
                <a:cs typeface="Arial" pitchFamily="34" charset="0"/>
              </a:rPr>
              <a:t>Premature births and underweight babies if used while pregnant </a:t>
            </a:r>
          </a:p>
          <a:p>
            <a:pPr marL="628650" marR="0" lvl="1" indent="-171450" algn="l" defTabSz="914400" rtl="0" eaLnBrk="1" fontAlgn="auto" latinLnBrk="0" hangingPunct="1">
              <a:lnSpc>
                <a:spcPct val="80000"/>
              </a:lnSpc>
              <a:spcBef>
                <a:spcPts val="0"/>
              </a:spcBef>
              <a:spcAft>
                <a:spcPts val="0"/>
              </a:spcAft>
              <a:buClrTx/>
              <a:buSzTx/>
              <a:buFont typeface="Arial" panose="020B0604020202020204" pitchFamily="34" charset="0"/>
              <a:buChar char="•"/>
              <a:tabLst/>
              <a:defRPr/>
            </a:pPr>
            <a:r>
              <a:rPr lang="en-AU" sz="1000" kern="1200" dirty="0">
                <a:solidFill>
                  <a:schemeClr val="tx1"/>
                </a:solidFill>
                <a:effectLst/>
                <a:latin typeface="+mn-lt"/>
                <a:ea typeface="+mn-ea"/>
                <a:cs typeface="+mn-cs"/>
              </a:rPr>
              <a:t>Dry mouth and dental problems </a:t>
            </a:r>
            <a:r>
              <a:rPr lang="en-US" altLang="en-US" sz="1000" dirty="0">
                <a:cs typeface="Arial" pitchFamily="34" charset="0"/>
              </a:rPr>
              <a:t>(due to teeth grinding)</a:t>
            </a:r>
            <a:endParaRPr lang="en-AU" sz="1000" kern="1200" dirty="0">
              <a:solidFill>
                <a:schemeClr val="tx1"/>
              </a:solidFill>
              <a:effectLst/>
              <a:latin typeface="+mn-lt"/>
              <a:ea typeface="+mn-ea"/>
              <a:cs typeface="+mn-cs"/>
            </a:endParaRPr>
          </a:p>
          <a:p>
            <a:pPr marL="628650" lvl="1" indent="-171450" eaLnBrk="1" hangingPunct="1">
              <a:lnSpc>
                <a:spcPct val="80000"/>
              </a:lnSpc>
              <a:buFont typeface="Arial" panose="020B0604020202020204" pitchFamily="34" charset="0"/>
              <a:buChar char="•"/>
              <a:defRPr/>
            </a:pPr>
            <a:r>
              <a:rPr lang="en-US" altLang="en-US" sz="1000" dirty="0">
                <a:cs typeface="Arial" pitchFamily="34" charset="0"/>
              </a:rPr>
              <a:t>Harms due to injecting (thrombosis, BBV)</a:t>
            </a:r>
          </a:p>
          <a:p>
            <a:pPr marL="628650" lvl="1" indent="-171450" eaLnBrk="1" hangingPunct="1">
              <a:lnSpc>
                <a:spcPct val="80000"/>
              </a:lnSpc>
              <a:buFont typeface="Arial" panose="020B0604020202020204" pitchFamily="34" charset="0"/>
              <a:buChar char="•"/>
              <a:defRPr/>
            </a:pPr>
            <a:endParaRPr lang="en-US" altLang="en-US" sz="1200" baseline="0" dirty="0">
              <a:cs typeface="Arial" pitchFamily="34" charset="0"/>
            </a:endParaRPr>
          </a:p>
        </p:txBody>
      </p:sp>
      <p:sp>
        <p:nvSpPr>
          <p:cNvPr id="4" name="Slide Number Placeholder 3"/>
          <p:cNvSpPr>
            <a:spLocks noGrp="1"/>
          </p:cNvSpPr>
          <p:nvPr>
            <p:ph type="sldNum" sz="quarter" idx="10"/>
          </p:nvPr>
        </p:nvSpPr>
        <p:spPr/>
        <p:txBody>
          <a:bodyPr/>
          <a:lstStyle/>
          <a:p>
            <a:fld id="{F0D0126A-8C69-42B4-8D01-3883660A2332}" type="slidenum">
              <a:rPr lang="en-AU" smtClean="0"/>
              <a:t>11</a:t>
            </a:fld>
            <a:endParaRPr lang="en-AU"/>
          </a:p>
        </p:txBody>
      </p:sp>
    </p:spTree>
    <p:extLst>
      <p:ext uri="{BB962C8B-B14F-4D97-AF65-F5344CB8AC3E}">
        <p14:creationId xmlns:p14="http://schemas.microsoft.com/office/powerpoint/2010/main" val="24998336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r>
              <a:rPr lang="en-AU" b="1" dirty="0"/>
              <a:t>This video</a:t>
            </a:r>
            <a:r>
              <a:rPr lang="en-AU" b="1" baseline="0" dirty="0"/>
              <a:t> tells</a:t>
            </a:r>
            <a:r>
              <a:rPr lang="en-AU" b="1" dirty="0"/>
              <a:t> Debbie’s story (</a:t>
            </a:r>
            <a:r>
              <a:rPr lang="en-AU" b="1" baseline="0" dirty="0"/>
              <a:t>3 minutes long) Please click the link to open the video in your browser and play</a:t>
            </a:r>
            <a:r>
              <a:rPr lang="en-AU" b="1" dirty="0"/>
              <a:t>. Debbie is a volunteer with Family Drug Support and is a mother of a</a:t>
            </a:r>
            <a:r>
              <a:rPr lang="en-AU" b="1" baseline="0" dirty="0"/>
              <a:t> child who uses crystalline methamphetamine. </a:t>
            </a:r>
            <a:endParaRPr lang="en-AU" b="1" dirty="0"/>
          </a:p>
        </p:txBody>
      </p:sp>
      <p:sp>
        <p:nvSpPr>
          <p:cNvPr id="4" name="Slide Number Placeholder 3"/>
          <p:cNvSpPr>
            <a:spLocks noGrp="1"/>
          </p:cNvSpPr>
          <p:nvPr>
            <p:ph type="sldNum" sz="quarter" idx="10"/>
          </p:nvPr>
        </p:nvSpPr>
        <p:spPr/>
        <p:txBody>
          <a:bodyPr/>
          <a:lstStyle/>
          <a:p>
            <a:fld id="{F0D0126A-8C69-42B4-8D01-3883660A2332}" type="slidenum">
              <a:rPr lang="en-AU" smtClean="0"/>
              <a:t>12</a:t>
            </a:fld>
            <a:endParaRPr lang="en-AU"/>
          </a:p>
        </p:txBody>
      </p:sp>
    </p:spTree>
    <p:extLst>
      <p:ext uri="{BB962C8B-B14F-4D97-AF65-F5344CB8AC3E}">
        <p14:creationId xmlns:p14="http://schemas.microsoft.com/office/powerpoint/2010/main" val="26090176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defTabSz="449263" eaLnBrk="1" fontAlgn="base" hangingPunct="1">
              <a:lnSpc>
                <a:spcPct val="100000"/>
              </a:lnSpc>
              <a:spcBef>
                <a:spcPts val="525"/>
              </a:spcBef>
              <a:spcAft>
                <a:spcPct val="0"/>
              </a:spcAft>
              <a:buSzPct val="100000"/>
              <a:buNone/>
              <a:defRPr/>
            </a:pPr>
            <a:r>
              <a:rPr lang="en-US" altLang="en-US" sz="1000" b="1" dirty="0">
                <a:solidFill>
                  <a:schemeClr val="tx1"/>
                </a:solidFill>
                <a:cs typeface="Arial" charset="0"/>
              </a:rPr>
              <a:t>The next</a:t>
            </a:r>
            <a:r>
              <a:rPr lang="en-US" altLang="en-US" sz="1000" b="1" baseline="0" dirty="0">
                <a:solidFill>
                  <a:schemeClr val="tx1"/>
                </a:solidFill>
                <a:cs typeface="Arial" charset="0"/>
              </a:rPr>
              <a:t> section of this presentation will discuss withdrawal and treatment options for crystalline methamphetamine. </a:t>
            </a:r>
          </a:p>
          <a:p>
            <a:pPr marL="0" indent="0" defTabSz="449263" eaLnBrk="1" fontAlgn="base" hangingPunct="1">
              <a:lnSpc>
                <a:spcPct val="100000"/>
              </a:lnSpc>
              <a:spcBef>
                <a:spcPts val="525"/>
              </a:spcBef>
              <a:spcAft>
                <a:spcPct val="0"/>
              </a:spcAft>
              <a:buSzPct val="100000"/>
              <a:buNone/>
              <a:defRPr/>
            </a:pPr>
            <a:r>
              <a:rPr lang="en-US" altLang="en-US" sz="1000" b="1" baseline="0" dirty="0">
                <a:solidFill>
                  <a:schemeClr val="tx1"/>
                </a:solidFill>
                <a:cs typeface="Arial" charset="0"/>
              </a:rPr>
              <a:t>Note: Please add local AOD services to slide 28 in this PowerPoint presentation. </a:t>
            </a:r>
          </a:p>
          <a:p>
            <a:pPr marL="0" indent="0" defTabSz="449263" eaLnBrk="1" fontAlgn="base" hangingPunct="1">
              <a:lnSpc>
                <a:spcPct val="100000"/>
              </a:lnSpc>
              <a:spcBef>
                <a:spcPts val="525"/>
              </a:spcBef>
              <a:spcAft>
                <a:spcPct val="0"/>
              </a:spcAft>
              <a:buSzPct val="100000"/>
              <a:buNone/>
              <a:defRPr/>
            </a:pPr>
            <a:r>
              <a:rPr lang="en-US" altLang="en-US" sz="1000" b="1" baseline="0" dirty="0">
                <a:solidFill>
                  <a:schemeClr val="tx1"/>
                </a:solidFill>
                <a:cs typeface="Arial" charset="0"/>
              </a:rPr>
              <a:t>Refresh your knowledge with the ADF fact sheets on withdrawal: http://adf.org.au/wp-content/uploads/2016/10/nswicewithdrawal.pdf and treatment: http://adf.org.au/wp-content/uploads/2016/10/nswicetreatment.pdf</a:t>
            </a:r>
          </a:p>
          <a:p>
            <a:pPr marL="228600" marR="0" indent="-228600" algn="l" defTabSz="449263" rtl="0" eaLnBrk="1" fontAlgn="base" latinLnBrk="0" hangingPunct="1">
              <a:lnSpc>
                <a:spcPct val="100000"/>
              </a:lnSpc>
              <a:spcBef>
                <a:spcPts val="525"/>
              </a:spcBef>
              <a:spcAft>
                <a:spcPct val="0"/>
              </a:spcAft>
              <a:buClrTx/>
              <a:buSzPct val="100000"/>
              <a:buFontTx/>
              <a:buAutoNum type="arabicPeriod"/>
              <a:tabLst/>
              <a:defRPr/>
            </a:pPr>
            <a:r>
              <a:rPr lang="en-AU" sz="1000" dirty="0">
                <a:solidFill>
                  <a:schemeClr val="tx1"/>
                </a:solidFill>
              </a:rPr>
              <a:t>Important to remember two things – Treatment is</a:t>
            </a:r>
            <a:r>
              <a:rPr lang="en-AU" sz="1000" baseline="0" dirty="0">
                <a:solidFill>
                  <a:schemeClr val="tx1"/>
                </a:solidFill>
              </a:rPr>
              <a:t> effective; and n</a:t>
            </a:r>
            <a:r>
              <a:rPr lang="en-AU" sz="1000" dirty="0">
                <a:solidFill>
                  <a:schemeClr val="tx1"/>
                </a:solidFill>
              </a:rPr>
              <a:t>ot everyone needs treatment for their methamphetamine use</a:t>
            </a:r>
            <a:r>
              <a:rPr lang="en-AU" sz="1000" baseline="0" dirty="0">
                <a:solidFill>
                  <a:schemeClr val="tx1"/>
                </a:solidFill>
              </a:rPr>
              <a:t>. Approximately </a:t>
            </a:r>
            <a:r>
              <a:rPr lang="en-US" altLang="en-US" sz="1000" dirty="0">
                <a:solidFill>
                  <a:schemeClr val="tx1"/>
                </a:solidFill>
                <a:cs typeface="Arial" charset="0"/>
              </a:rPr>
              <a:t>70% of users who take the drug in Australian use it less</a:t>
            </a:r>
            <a:r>
              <a:rPr lang="en-US" altLang="en-US" sz="1000" baseline="0" dirty="0">
                <a:solidFill>
                  <a:schemeClr val="tx1"/>
                </a:solidFill>
                <a:cs typeface="Arial" charset="0"/>
              </a:rPr>
              <a:t> than monthly and are unlikely to need counselling and/or rehabilitation.</a:t>
            </a:r>
          </a:p>
          <a:p>
            <a:pPr marL="228600" marR="0" indent="-228600" algn="l" defTabSz="449263" rtl="0" eaLnBrk="1" fontAlgn="base" latinLnBrk="0" hangingPunct="1">
              <a:lnSpc>
                <a:spcPct val="100000"/>
              </a:lnSpc>
              <a:spcBef>
                <a:spcPts val="525"/>
              </a:spcBef>
              <a:spcAft>
                <a:spcPct val="0"/>
              </a:spcAft>
              <a:buClrTx/>
              <a:buSzPct val="100000"/>
              <a:buFontTx/>
              <a:buAutoNum type="arabicPeriod"/>
              <a:tabLst/>
              <a:defRPr/>
            </a:pPr>
            <a:r>
              <a:rPr lang="en-US" altLang="en-US" sz="1000" dirty="0">
                <a:solidFill>
                  <a:schemeClr val="tx1"/>
                </a:solidFill>
                <a:cs typeface="Arial" charset="0"/>
              </a:rPr>
              <a:t>There is so much that happens outside of treatment that can help people – social support, mental health, harm reduction</a:t>
            </a:r>
            <a:r>
              <a:rPr lang="en-US" altLang="en-US" sz="1000" baseline="0" dirty="0">
                <a:solidFill>
                  <a:schemeClr val="tx1"/>
                </a:solidFill>
                <a:cs typeface="Arial" charset="0"/>
              </a:rPr>
              <a:t> information, etc. </a:t>
            </a:r>
          </a:p>
          <a:p>
            <a:pPr marL="228600" marR="0" indent="-228600" algn="l" defTabSz="449263" rtl="0" eaLnBrk="1" fontAlgn="base" latinLnBrk="0" hangingPunct="1">
              <a:lnSpc>
                <a:spcPct val="100000"/>
              </a:lnSpc>
              <a:spcBef>
                <a:spcPts val="525"/>
              </a:spcBef>
              <a:spcAft>
                <a:spcPct val="0"/>
              </a:spcAft>
              <a:buClrTx/>
              <a:buSzPct val="100000"/>
              <a:buFontTx/>
              <a:buAutoNum type="arabicPeriod"/>
              <a:tabLst/>
              <a:defRPr/>
            </a:pPr>
            <a:r>
              <a:rPr lang="en-US" altLang="en-US" sz="1000" dirty="0">
                <a:solidFill>
                  <a:schemeClr val="tx1"/>
                </a:solidFill>
                <a:cs typeface="Arial" charset="0"/>
              </a:rPr>
              <a:t>Treatment and support services aren’t always instantly available – although telephone support is always available as is counselling online</a:t>
            </a:r>
          </a:p>
          <a:p>
            <a:pPr marL="228600" marR="0" indent="-228600" algn="l" defTabSz="449263" rtl="0" eaLnBrk="1" fontAlgn="base" latinLnBrk="0" hangingPunct="1">
              <a:lnSpc>
                <a:spcPct val="100000"/>
              </a:lnSpc>
              <a:spcBef>
                <a:spcPts val="525"/>
              </a:spcBef>
              <a:spcAft>
                <a:spcPct val="0"/>
              </a:spcAft>
              <a:buClrTx/>
              <a:buSzPct val="100000"/>
              <a:buFontTx/>
              <a:buAutoNum type="arabicPeriod"/>
              <a:tabLst/>
              <a:defRPr/>
            </a:pPr>
            <a:r>
              <a:rPr lang="en-US" altLang="en-US" sz="1000" baseline="0" dirty="0">
                <a:solidFill>
                  <a:schemeClr val="tx1"/>
                </a:solidFill>
                <a:cs typeface="Arial" charset="0"/>
              </a:rPr>
              <a:t>Australian research has found that it takes on average people 5-10 years for users to access treatment - which can be very distressing for the user but also their significant others – partners, parents, etc. </a:t>
            </a:r>
          </a:p>
          <a:p>
            <a:pPr marL="228600" marR="0" indent="-228600" algn="l" defTabSz="449263" rtl="0" eaLnBrk="1" fontAlgn="base" latinLnBrk="0" hangingPunct="1">
              <a:lnSpc>
                <a:spcPct val="100000"/>
              </a:lnSpc>
              <a:spcBef>
                <a:spcPts val="525"/>
              </a:spcBef>
              <a:spcAft>
                <a:spcPct val="0"/>
              </a:spcAft>
              <a:buClrTx/>
              <a:buSzPct val="100000"/>
              <a:buFontTx/>
              <a:buAutoNum type="arabicPeriod"/>
              <a:tabLst/>
              <a:defRPr/>
            </a:pPr>
            <a:r>
              <a:rPr lang="en-US" altLang="en-US" sz="1000" baseline="0" dirty="0">
                <a:solidFill>
                  <a:schemeClr val="tx1"/>
                </a:solidFill>
                <a:cs typeface="Arial" charset="0"/>
              </a:rPr>
              <a:t>We know that the </a:t>
            </a:r>
            <a:r>
              <a:rPr lang="en-US" altLang="en-US" sz="1000" dirty="0">
                <a:solidFill>
                  <a:schemeClr val="tx1"/>
                </a:solidFill>
                <a:cs typeface="Arial" charset="0"/>
              </a:rPr>
              <a:t>earlier someone seeks</a:t>
            </a:r>
            <a:r>
              <a:rPr lang="en-US" altLang="en-US" sz="1000" baseline="0" dirty="0">
                <a:solidFill>
                  <a:schemeClr val="tx1"/>
                </a:solidFill>
                <a:cs typeface="Arial" charset="0"/>
              </a:rPr>
              <a:t> treatment the better the long term outcomes.</a:t>
            </a:r>
          </a:p>
        </p:txBody>
      </p:sp>
      <p:sp>
        <p:nvSpPr>
          <p:cNvPr id="4" name="Slide Number Placeholder 3"/>
          <p:cNvSpPr>
            <a:spLocks noGrp="1"/>
          </p:cNvSpPr>
          <p:nvPr>
            <p:ph type="sldNum" sz="quarter" idx="10"/>
          </p:nvPr>
        </p:nvSpPr>
        <p:spPr/>
        <p:txBody>
          <a:bodyPr/>
          <a:lstStyle/>
          <a:p>
            <a:fld id="{F0D0126A-8C69-42B4-8D01-3883660A2332}" type="slidenum">
              <a:rPr lang="en-AU" smtClean="0"/>
              <a:t>13</a:t>
            </a:fld>
            <a:endParaRPr lang="en-AU"/>
          </a:p>
        </p:txBody>
      </p:sp>
    </p:spTree>
    <p:extLst>
      <p:ext uri="{BB962C8B-B14F-4D97-AF65-F5344CB8AC3E}">
        <p14:creationId xmlns:p14="http://schemas.microsoft.com/office/powerpoint/2010/main" val="17782264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000" b="1" dirty="0"/>
              <a:t>This slide provides an overview of the types of treatment for methamphetamine dependence that are currently available in NSW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sz="1000" dirty="0"/>
              <a:t>Highlight</a:t>
            </a:r>
            <a:r>
              <a:rPr lang="en-AU" sz="1000" baseline="0" dirty="0"/>
              <a:t> that there are a r</a:t>
            </a:r>
            <a:r>
              <a:rPr lang="en-AU" sz="1000" dirty="0"/>
              <a:t>ange of options available – from withdrawal and detoxification programs through</a:t>
            </a:r>
            <a:r>
              <a:rPr lang="en-AU" sz="1000" baseline="0" dirty="0"/>
              <a:t> to </a:t>
            </a:r>
            <a:r>
              <a:rPr lang="en-AU" sz="1000" dirty="0"/>
              <a:t>counselling, residential treatment,</a:t>
            </a:r>
            <a:r>
              <a:rPr lang="en-AU" sz="1000" baseline="0" dirty="0"/>
              <a:t> self help groups, Aboriginal specific services and </a:t>
            </a:r>
            <a:r>
              <a:rPr lang="en-AU" sz="1000" dirty="0"/>
              <a:t>online/telephone support. </a:t>
            </a:r>
          </a:p>
          <a:p>
            <a:pPr marL="228600" lvl="0" indent="-228600">
              <a:lnSpc>
                <a:spcPct val="100000"/>
              </a:lnSpc>
              <a:buFont typeface="+mj-lt"/>
              <a:buAutoNum type="arabicPeriod"/>
            </a:pPr>
            <a:r>
              <a:rPr lang="en-AU" sz="1000" b="0" dirty="0"/>
              <a:t>Stress that - Withdrawal in itself is not a treatment – it’s the first step</a:t>
            </a:r>
          </a:p>
          <a:p>
            <a:pPr marL="228600" lvl="0" indent="-228600">
              <a:lnSpc>
                <a:spcPct val="100000"/>
              </a:lnSpc>
              <a:spcAft>
                <a:spcPts val="600"/>
              </a:spcAft>
              <a:buFont typeface="+mj-lt"/>
              <a:buAutoNum type="arabicPeriod"/>
            </a:pPr>
            <a:r>
              <a:rPr lang="en-AU" altLang="en-US" sz="1000" dirty="0">
                <a:solidFill>
                  <a:schemeClr val="tx1"/>
                </a:solidFill>
                <a:ea typeface="ヒラギノ角ゴ Pro W3"/>
              </a:rPr>
              <a:t>Psycho-social</a:t>
            </a:r>
            <a:r>
              <a:rPr lang="en-AU" altLang="en-US" sz="1000" baseline="0" dirty="0">
                <a:solidFill>
                  <a:schemeClr val="tx1"/>
                </a:solidFill>
                <a:ea typeface="ヒラギノ角ゴ Pro W3"/>
              </a:rPr>
              <a:t> interventions (counselling and brief intervention) are the m</a:t>
            </a:r>
            <a:r>
              <a:rPr lang="en-AU" altLang="en-US" sz="1000" dirty="0">
                <a:solidFill>
                  <a:schemeClr val="tx1"/>
                </a:solidFill>
                <a:ea typeface="ヒラギノ角ゴ Pro W3"/>
              </a:rPr>
              <a:t>ainstay of treatment for methamphetamines dependence </a:t>
            </a:r>
            <a:r>
              <a:rPr lang="en-AU" altLang="en-US" sz="1000" dirty="0">
                <a:ea typeface="ヒラギノ角ゴ Pro W3"/>
              </a:rPr>
              <a:t>and seem to be the most effective</a:t>
            </a:r>
          </a:p>
          <a:p>
            <a:pPr marL="228600" lvl="0" indent="-228600">
              <a:lnSpc>
                <a:spcPct val="100000"/>
              </a:lnSpc>
              <a:spcAft>
                <a:spcPts val="600"/>
              </a:spcAft>
              <a:buFont typeface="+mj-lt"/>
              <a:buAutoNum type="arabicPeriod"/>
            </a:pPr>
            <a:r>
              <a:rPr lang="en-AU" altLang="en-US" sz="1000" dirty="0">
                <a:solidFill>
                  <a:schemeClr val="tx1"/>
                </a:solidFill>
                <a:ea typeface="ヒラギノ角ゴ Pro W3"/>
              </a:rPr>
              <a:t>Residential rehab programs (2-12 months) may be better suited to clients who have long drug using histories and a multitude of</a:t>
            </a:r>
            <a:r>
              <a:rPr lang="en-AU" altLang="en-US" sz="1000" baseline="0" dirty="0">
                <a:solidFill>
                  <a:schemeClr val="tx1"/>
                </a:solidFill>
                <a:ea typeface="ヒラギノ角ゴ Pro W3"/>
              </a:rPr>
              <a:t> AOD/mental health issues  </a:t>
            </a:r>
            <a:endParaRPr lang="en-AU" altLang="en-US" sz="1000" dirty="0">
              <a:solidFill>
                <a:schemeClr val="tx1"/>
              </a:solidFill>
              <a:ea typeface="ヒラギノ角ゴ Pro W3"/>
            </a:endParaRPr>
          </a:p>
          <a:p>
            <a:pPr marL="228600" lvl="0" indent="-228600">
              <a:lnSpc>
                <a:spcPct val="100000"/>
              </a:lnSpc>
              <a:spcAft>
                <a:spcPts val="600"/>
              </a:spcAft>
              <a:buFont typeface="+mj-lt"/>
              <a:buAutoNum type="arabicPeriod"/>
            </a:pPr>
            <a:r>
              <a:rPr lang="en-US" altLang="en-US" sz="1000" dirty="0">
                <a:ea typeface="ヒラギノ角ゴ Pro W3"/>
              </a:rPr>
              <a:t>Primary care/harm reduction information also needed for those who may not be dependent including:</a:t>
            </a:r>
          </a:p>
          <a:p>
            <a:pPr marL="628650" lvl="1" indent="-171450">
              <a:lnSpc>
                <a:spcPct val="100000"/>
              </a:lnSpc>
              <a:spcAft>
                <a:spcPts val="600"/>
              </a:spcAft>
              <a:buFont typeface="Arial" panose="020B0604020202020204" pitchFamily="34" charset="0"/>
              <a:buChar char="•"/>
            </a:pPr>
            <a:r>
              <a:rPr lang="en-US" altLang="en-US" sz="1000" dirty="0">
                <a:ea typeface="ヒラギノ角ゴ Pro W3"/>
              </a:rPr>
              <a:t>‘Safe’ use</a:t>
            </a:r>
            <a:r>
              <a:rPr lang="en-US" altLang="en-US" sz="1000" baseline="0" dirty="0">
                <a:ea typeface="ヒラギノ角ゴ Pro W3"/>
              </a:rPr>
              <a:t> – take breaks, eat, sleep, rest, drink water, etc. </a:t>
            </a:r>
            <a:endParaRPr lang="en-US" altLang="en-US" sz="1000" dirty="0">
              <a:ea typeface="ヒラギノ角ゴ Pro W3"/>
            </a:endParaRPr>
          </a:p>
          <a:p>
            <a:pPr marL="628650" lvl="1" indent="-171450">
              <a:lnSpc>
                <a:spcPct val="100000"/>
              </a:lnSpc>
              <a:spcAft>
                <a:spcPts val="600"/>
              </a:spcAft>
              <a:buFont typeface="Arial" panose="020B0604020202020204" pitchFamily="34" charset="0"/>
              <a:buChar char="•"/>
            </a:pPr>
            <a:r>
              <a:rPr lang="en-US" altLang="en-US" sz="1000" dirty="0">
                <a:ea typeface="ヒラギノ角ゴ Pro W3"/>
              </a:rPr>
              <a:t>STI (Sexually Transmitted Infection)/BBV (Blood-Borne Virus/HIV (Human Immunodeficiency</a:t>
            </a:r>
            <a:r>
              <a:rPr lang="en-US" altLang="en-US" sz="1000" baseline="0" dirty="0">
                <a:ea typeface="ヒラギノ角ゴ Pro W3"/>
              </a:rPr>
              <a:t> Virus)</a:t>
            </a:r>
            <a:r>
              <a:rPr lang="en-US" altLang="en-US" sz="1000" dirty="0">
                <a:ea typeface="ヒラギノ角ゴ Pro W3"/>
              </a:rPr>
              <a:t> transmission prevention if injecting, detection and treatment</a:t>
            </a:r>
          </a:p>
          <a:p>
            <a:pPr marL="628650" lvl="1" indent="-171450">
              <a:lnSpc>
                <a:spcPct val="100000"/>
              </a:lnSpc>
              <a:spcAft>
                <a:spcPts val="600"/>
              </a:spcAft>
              <a:buFont typeface="Arial" panose="020B0604020202020204" pitchFamily="34" charset="0"/>
              <a:buChar char="•"/>
            </a:pPr>
            <a:r>
              <a:rPr lang="en-US" altLang="en-US" sz="1000" dirty="0">
                <a:ea typeface="ヒラギノ角ゴ Pro W3"/>
              </a:rPr>
              <a:t>Brief intervention and motivational enhancement </a:t>
            </a:r>
          </a:p>
          <a:p>
            <a:pPr marL="628650" lvl="1" indent="-171450">
              <a:lnSpc>
                <a:spcPct val="100000"/>
              </a:lnSpc>
              <a:spcAft>
                <a:spcPts val="600"/>
              </a:spcAft>
              <a:buFont typeface="Arial" panose="020B0604020202020204" pitchFamily="34" charset="0"/>
              <a:buChar char="•"/>
            </a:pPr>
            <a:r>
              <a:rPr lang="en-US" altLang="en-US" sz="1000" dirty="0">
                <a:ea typeface="ヒラギノ角ゴ Pro W3"/>
              </a:rPr>
              <a:t>Specialist care  - mental</a:t>
            </a:r>
            <a:r>
              <a:rPr lang="en-US" altLang="en-US" sz="1000" baseline="0" dirty="0">
                <a:ea typeface="ヒラギノ角ゴ Pro W3"/>
              </a:rPr>
              <a:t> health services</a:t>
            </a:r>
            <a:endParaRPr lang="en-US" altLang="en-US" sz="1000" dirty="0">
              <a:ea typeface="ヒラギノ角ゴ Pro W3"/>
            </a:endParaRPr>
          </a:p>
          <a:p>
            <a:pPr lvl="0">
              <a:lnSpc>
                <a:spcPct val="100000"/>
              </a:lnSpc>
            </a:pPr>
            <a:r>
              <a:rPr lang="en-US" altLang="en-US" sz="1000" b="1" baseline="0" dirty="0">
                <a:ea typeface="ヒラギノ角ゴ Pro W3"/>
              </a:rPr>
              <a:t>See also harm reduction fact sheet: http://adf.org.au/wp-content/uploads/2016/10/nswiceharmreduction.pdf </a:t>
            </a:r>
            <a:endParaRPr lang="en-AU" sz="1000" b="1" dirty="0"/>
          </a:p>
        </p:txBody>
      </p:sp>
      <p:sp>
        <p:nvSpPr>
          <p:cNvPr id="4" name="Slide Number Placeholder 3"/>
          <p:cNvSpPr>
            <a:spLocks noGrp="1"/>
          </p:cNvSpPr>
          <p:nvPr>
            <p:ph type="sldNum" sz="quarter" idx="10"/>
          </p:nvPr>
        </p:nvSpPr>
        <p:spPr/>
        <p:txBody>
          <a:bodyPr/>
          <a:lstStyle/>
          <a:p>
            <a:fld id="{37217E78-21D6-407C-9D30-CCDEB7129BE7}" type="slidenum">
              <a:rPr lang="en-AU" smtClean="0"/>
              <a:t>14</a:t>
            </a:fld>
            <a:endParaRPr lang="en-AU"/>
          </a:p>
        </p:txBody>
      </p:sp>
    </p:spTree>
    <p:extLst>
      <p:ext uri="{BB962C8B-B14F-4D97-AF65-F5344CB8AC3E}">
        <p14:creationId xmlns:p14="http://schemas.microsoft.com/office/powerpoint/2010/main" val="7954614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lnSpc>
                <a:spcPct val="100000"/>
              </a:lnSpc>
              <a:buFont typeface="+mj-lt"/>
              <a:buNone/>
              <a:defRPr/>
            </a:pPr>
            <a:r>
              <a:rPr lang="en-AU" altLang="en-US" sz="1000" b="1" dirty="0">
                <a:solidFill>
                  <a:schemeClr val="tx1"/>
                </a:solidFill>
              </a:rPr>
              <a:t>This slide outlines</a:t>
            </a:r>
            <a:r>
              <a:rPr lang="en-AU" altLang="en-US" sz="1000" b="1" baseline="0" dirty="0">
                <a:solidFill>
                  <a:schemeClr val="tx1"/>
                </a:solidFill>
              </a:rPr>
              <a:t> the common signs and symptoms associated with withdrawal from the drug once someone is dependent. </a:t>
            </a:r>
          </a:p>
          <a:p>
            <a:pPr marL="228600" indent="-228600" eaLnBrk="1" hangingPunct="1">
              <a:lnSpc>
                <a:spcPct val="100000"/>
              </a:lnSpc>
              <a:buFont typeface="+mj-lt"/>
              <a:buAutoNum type="arabicPeriod"/>
              <a:defRPr/>
            </a:pPr>
            <a:r>
              <a:rPr lang="en-AU" altLang="en-US" sz="1000" b="0" dirty="0">
                <a:solidFill>
                  <a:schemeClr val="tx1"/>
                </a:solidFill>
              </a:rPr>
              <a:t>Withdrawal is not treatment:</a:t>
            </a:r>
            <a:r>
              <a:rPr lang="en-AU" altLang="en-US" sz="1000" b="0" baseline="0" dirty="0">
                <a:solidFill>
                  <a:schemeClr val="tx1"/>
                </a:solidFill>
              </a:rPr>
              <a:t> </a:t>
            </a:r>
            <a:r>
              <a:rPr lang="en-AU" altLang="en-US" sz="1000" b="0" dirty="0">
                <a:solidFill>
                  <a:schemeClr val="tx1"/>
                </a:solidFill>
              </a:rPr>
              <a:t>“Detoxification alone did not change methamphetamine use at any follow-up relative to no treatment” </a:t>
            </a:r>
            <a:r>
              <a:rPr lang="en-AU" altLang="en-US" sz="1000" b="0" baseline="0" dirty="0">
                <a:solidFill>
                  <a:schemeClr val="tx1"/>
                </a:solidFill>
              </a:rPr>
              <a:t>(</a:t>
            </a:r>
            <a:r>
              <a:rPr lang="en-AU" altLang="en-US" sz="1000" b="0" kern="1200" dirty="0" err="1">
                <a:solidFill>
                  <a:schemeClr val="tx1"/>
                </a:solidFill>
                <a:ea typeface="ヒラギノ角ゴ Pro W3"/>
                <a:cs typeface="ヒラギノ角ゴ Pro W3"/>
              </a:rPr>
              <a:t>McKetin</a:t>
            </a:r>
            <a:r>
              <a:rPr lang="en-AU" altLang="en-US" sz="1000" b="0" kern="1200" dirty="0">
                <a:solidFill>
                  <a:schemeClr val="tx1"/>
                </a:solidFill>
                <a:ea typeface="ヒラギノ角ゴ Pro W3"/>
                <a:cs typeface="ヒラギノ角ゴ Pro W3"/>
              </a:rPr>
              <a:t> et al., 2012) </a:t>
            </a:r>
          </a:p>
          <a:p>
            <a:pPr marL="228600" indent="-228600" eaLnBrk="1" hangingPunct="1">
              <a:lnSpc>
                <a:spcPct val="100000"/>
              </a:lnSpc>
              <a:buFont typeface="+mj-lt"/>
              <a:buAutoNum type="arabicPeriod"/>
              <a:defRPr/>
            </a:pPr>
            <a:r>
              <a:rPr lang="en-AU" altLang="en-US" sz="1000" b="0" kern="1200" dirty="0">
                <a:solidFill>
                  <a:schemeClr val="tx1"/>
                </a:solidFill>
                <a:ea typeface="ヒラギノ角ゴ Pro W3"/>
                <a:cs typeface="ヒラギノ角ゴ Pro W3"/>
              </a:rPr>
              <a:t>Counselling is not recommended in the withdrawal phase - what</a:t>
            </a:r>
            <a:r>
              <a:rPr lang="en-AU" altLang="en-US" sz="1000" b="0" kern="1200" baseline="0" dirty="0">
                <a:solidFill>
                  <a:schemeClr val="tx1"/>
                </a:solidFill>
                <a:ea typeface="ヒラギノ角ゴ Pro W3"/>
                <a:cs typeface="ヒラギノ角ゴ Pro W3"/>
              </a:rPr>
              <a:t> we really want to provide is support and guidance through the process</a:t>
            </a:r>
            <a:endParaRPr lang="en-AU" altLang="en-US" sz="1000" b="0" kern="1200" dirty="0">
              <a:solidFill>
                <a:schemeClr val="tx1"/>
              </a:solidFill>
              <a:ea typeface="ヒラギノ角ゴ Pro W3"/>
              <a:cs typeface="ヒラギノ角ゴ Pro W3"/>
            </a:endParaRPr>
          </a:p>
          <a:p>
            <a:pPr marL="228600" indent="-228600" eaLnBrk="1" hangingPunct="1">
              <a:lnSpc>
                <a:spcPct val="100000"/>
              </a:lnSpc>
              <a:buFont typeface="+mj-lt"/>
              <a:buAutoNum type="arabicPeriod"/>
              <a:defRPr/>
            </a:pPr>
            <a:r>
              <a:rPr lang="en-AU" altLang="en-US" sz="1000" b="0" kern="1200" dirty="0">
                <a:solidFill>
                  <a:schemeClr val="tx1"/>
                </a:solidFill>
                <a:ea typeface="ヒラギノ角ゴ Pro W3"/>
                <a:cs typeface="ヒラギノ角ゴ Pro W3"/>
              </a:rPr>
              <a:t>People are not stable enough physically and mentally to open up any emotional issues the person maybe having,</a:t>
            </a:r>
            <a:endParaRPr lang="en-AU" altLang="en-US" sz="1000" b="0" kern="1200" baseline="0" dirty="0">
              <a:solidFill>
                <a:schemeClr val="tx1"/>
              </a:solidFill>
              <a:ea typeface="+mn-ea"/>
              <a:cs typeface="+mn-cs"/>
            </a:endParaRPr>
          </a:p>
          <a:p>
            <a:pPr marL="228600" indent="-228600" eaLnBrk="1" hangingPunct="1">
              <a:lnSpc>
                <a:spcPct val="100000"/>
              </a:lnSpc>
              <a:buFont typeface="+mj-lt"/>
              <a:buAutoNum type="arabicPeriod"/>
              <a:defRPr/>
            </a:pPr>
            <a:r>
              <a:rPr lang="en-AU" altLang="en-US" sz="1000" b="0" kern="1200" baseline="0" dirty="0">
                <a:solidFill>
                  <a:schemeClr val="tx1"/>
                </a:solidFill>
                <a:ea typeface="+mn-ea"/>
                <a:cs typeface="+mn-cs"/>
              </a:rPr>
              <a:t>S</a:t>
            </a:r>
            <a:r>
              <a:rPr lang="en-AU" altLang="en-US" sz="1000" b="0" dirty="0"/>
              <a:t>ome dependant users will experience full-blown withdrawal syndrome – which is more prolonged than an opiate or alcohol withdrawal. Clients will usually</a:t>
            </a:r>
            <a:r>
              <a:rPr lang="en-AU" altLang="en-US" sz="1000" b="0" baseline="0" dirty="0"/>
              <a:t> will sleep for first 2-3 days and then start to experience strong cravings, low mood, irritability, restlessness, anxiety and agitation </a:t>
            </a:r>
            <a:endParaRPr lang="en-AU" altLang="en-US" sz="1000" b="0" dirty="0"/>
          </a:p>
          <a:p>
            <a:pPr marL="228600" indent="-228600">
              <a:lnSpc>
                <a:spcPct val="100000"/>
              </a:lnSpc>
              <a:buFont typeface="+mj-lt"/>
              <a:buAutoNum type="arabicPeriod"/>
            </a:pPr>
            <a:r>
              <a:rPr lang="en-AU" altLang="en-US" sz="1000" b="0" dirty="0"/>
              <a:t>The course of withdrawal depends on severity of dependence, how long &amp;</a:t>
            </a:r>
            <a:r>
              <a:rPr lang="en-AU" altLang="en-US" sz="1000" b="0" baseline="0" dirty="0"/>
              <a:t> </a:t>
            </a:r>
            <a:r>
              <a:rPr lang="en-AU" altLang="en-US" sz="1000" b="0" dirty="0"/>
              <a:t>often the person has used, the presence of other physical or mental health problems, &amp; other factors such as expectations &amp; fears about the course of withdrawal</a:t>
            </a:r>
          </a:p>
          <a:p>
            <a:pPr marL="228600" indent="-228600">
              <a:lnSpc>
                <a:spcPct val="100000"/>
              </a:lnSpc>
              <a:buFont typeface="+mj-lt"/>
              <a:buAutoNum type="arabicPeriod"/>
            </a:pPr>
            <a:r>
              <a:rPr lang="en-AU" altLang="en-US" sz="1000" b="0" dirty="0"/>
              <a:t>Symptomatic management e.g. Valium for anxiety, agitation, insomnia and aggressive outbursts, paracetamol for headaches, aches and pains and </a:t>
            </a:r>
            <a:r>
              <a:rPr lang="en-AU" altLang="en-US" sz="1000" b="0" dirty="0" err="1"/>
              <a:t>Maxalon</a:t>
            </a:r>
            <a:r>
              <a:rPr lang="en-AU" altLang="en-US" sz="1000" b="0" dirty="0"/>
              <a:t> for nausea might be helpful</a:t>
            </a:r>
          </a:p>
          <a:p>
            <a:pPr marL="228600" indent="-228600">
              <a:lnSpc>
                <a:spcPct val="100000"/>
              </a:lnSpc>
              <a:buFont typeface="+mj-lt"/>
              <a:buAutoNum type="arabicPeriod"/>
            </a:pPr>
            <a:r>
              <a:rPr lang="en-AU" altLang="en-US" sz="1000" b="0" dirty="0"/>
              <a:t>Recommend adequate diet, rest and fluid intake</a:t>
            </a:r>
          </a:p>
          <a:p>
            <a:pPr marL="228600" indent="-228600">
              <a:lnSpc>
                <a:spcPct val="100000"/>
              </a:lnSpc>
              <a:buFont typeface="+mj-lt"/>
              <a:buAutoNum type="arabicPeriod"/>
            </a:pPr>
            <a:r>
              <a:rPr lang="en-AU" altLang="en-US" sz="1000" b="0" dirty="0"/>
              <a:t>Monitor for symptoms of depression and thoughts of self harm</a:t>
            </a:r>
          </a:p>
          <a:p>
            <a:pPr marL="228600" indent="-228600">
              <a:lnSpc>
                <a:spcPct val="100000"/>
              </a:lnSpc>
              <a:buFont typeface="+mj-lt"/>
              <a:buAutoNum type="arabicPeriod"/>
            </a:pPr>
            <a:r>
              <a:rPr lang="en-AU" altLang="en-US" sz="1000" b="0" dirty="0"/>
              <a:t>Withdrawal strategies should be the first step in a planned individualised treatment approach to support long term goals</a:t>
            </a:r>
          </a:p>
          <a:p>
            <a:pPr marL="228600" indent="-228600">
              <a:lnSpc>
                <a:spcPct val="100000"/>
              </a:lnSpc>
              <a:buFont typeface="+mj-lt"/>
              <a:buAutoNum type="arabicPeriod"/>
            </a:pPr>
            <a:r>
              <a:rPr lang="en-AU" altLang="en-US" sz="1000" b="0" dirty="0"/>
              <a:t>Often this is a most difficult time for people that use, as you can see from all the negative symptoms, they also know that feeling better is only a ‘hit</a:t>
            </a:r>
            <a:r>
              <a:rPr lang="en-AU" altLang="en-US" sz="1000" b="0" baseline="0" dirty="0"/>
              <a:t>’ </a:t>
            </a:r>
            <a:r>
              <a:rPr lang="en-AU" altLang="en-US" sz="1000" b="0" dirty="0"/>
              <a:t>away. </a:t>
            </a:r>
          </a:p>
          <a:p>
            <a:endParaRPr lang="en-AU" sz="1000" dirty="0"/>
          </a:p>
        </p:txBody>
      </p:sp>
      <p:sp>
        <p:nvSpPr>
          <p:cNvPr id="4" name="Slide Number Placeholder 3"/>
          <p:cNvSpPr>
            <a:spLocks noGrp="1"/>
          </p:cNvSpPr>
          <p:nvPr>
            <p:ph type="sldNum" sz="quarter" idx="10"/>
          </p:nvPr>
        </p:nvSpPr>
        <p:spPr/>
        <p:txBody>
          <a:bodyPr/>
          <a:lstStyle/>
          <a:p>
            <a:fld id="{F0D0126A-8C69-42B4-8D01-3883660A2332}" type="slidenum">
              <a:rPr lang="en-AU" smtClean="0"/>
              <a:t>15</a:t>
            </a:fld>
            <a:endParaRPr lang="en-AU"/>
          </a:p>
        </p:txBody>
      </p:sp>
    </p:spTree>
    <p:extLst>
      <p:ext uri="{BB962C8B-B14F-4D97-AF65-F5344CB8AC3E}">
        <p14:creationId xmlns:p14="http://schemas.microsoft.com/office/powerpoint/2010/main" val="35568704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r>
              <a:rPr lang="en-AU" sz="1000" b="1" baseline="0" dirty="0"/>
              <a:t>This slides provides an overview of research conducted by Amanda Baker and colleagues on the effectiveness of counselling </a:t>
            </a:r>
          </a:p>
          <a:p>
            <a:pPr marL="228600" indent="-228600">
              <a:buFont typeface="+mj-lt"/>
              <a:buAutoNum type="arabicPeriod"/>
            </a:pPr>
            <a:r>
              <a:rPr lang="en-AU" sz="1000" baseline="0" dirty="0"/>
              <a:t>Methamphetamine users have some of the most successful outcomes in treatment – and this doesn’t need to be a long term or intensive rehabilitation program </a:t>
            </a:r>
          </a:p>
          <a:p>
            <a:pPr marL="228600" indent="-228600">
              <a:buFont typeface="+mj-lt"/>
              <a:buAutoNum type="arabicPeriod"/>
            </a:pPr>
            <a:r>
              <a:rPr lang="en-AU" sz="1000" b="0" baseline="0" dirty="0"/>
              <a:t>In-fact research studies have shown that brief cognitive behaviour therapy (CBT) and motivational interviewing (MI) are the gold standard for treatment with methamphetamine users.  Which means that not everyone who becomes dependent on the drug needs long term treatment or an intensive (2-12months) rehabilitation program.   </a:t>
            </a:r>
          </a:p>
          <a:p>
            <a:pPr marL="228600" indent="-228600">
              <a:buFont typeface="+mj-lt"/>
              <a:buAutoNum type="arabicPeriod"/>
            </a:pPr>
            <a:r>
              <a:rPr lang="en-AU" sz="1000" b="0" baseline="0" dirty="0"/>
              <a:t>Australian research by Amanda Baker et al. s little as 2 sessions of CBT and Motivational Interviewing increased abstinent rates in dependent users and 4 session also decreased depression</a:t>
            </a:r>
          </a:p>
          <a:p>
            <a:pPr marL="228600" indent="-228600">
              <a:buFont typeface="+mj-lt"/>
              <a:buAutoNum type="arabicPeriod"/>
            </a:pPr>
            <a:r>
              <a:rPr lang="en-AU" sz="1000" b="0" baseline="0" dirty="0"/>
              <a:t>ACT and mindfulness reduced drug use however the medium sessions attended was 3 and drop-out during treatment was 70%</a:t>
            </a:r>
          </a:p>
          <a:p>
            <a:pPr marL="228600" indent="-228600">
              <a:buFont typeface="+mj-lt"/>
              <a:buAutoNum type="arabicPeriod"/>
            </a:pPr>
            <a:r>
              <a:rPr lang="en-AU" sz="1000" b="0" dirty="0"/>
              <a:t>Long term</a:t>
            </a:r>
            <a:r>
              <a:rPr lang="en-AU" sz="1000" b="0" baseline="0" dirty="0"/>
              <a:t> therapy – residential rehab effective but drop out rates high – around 80% after a year. </a:t>
            </a:r>
            <a:endParaRPr lang="en-AU" sz="1000" b="0" dirty="0"/>
          </a:p>
        </p:txBody>
      </p:sp>
      <p:sp>
        <p:nvSpPr>
          <p:cNvPr id="4" name="Slide Number Placeholder 3"/>
          <p:cNvSpPr>
            <a:spLocks noGrp="1"/>
          </p:cNvSpPr>
          <p:nvPr>
            <p:ph type="sldNum" sz="quarter" idx="10"/>
          </p:nvPr>
        </p:nvSpPr>
        <p:spPr/>
        <p:txBody>
          <a:bodyPr/>
          <a:lstStyle/>
          <a:p>
            <a:fld id="{F0D0126A-8C69-42B4-8D01-3883660A2332}" type="slidenum">
              <a:rPr lang="en-AU" smtClean="0"/>
              <a:t>16</a:t>
            </a:fld>
            <a:endParaRPr lang="en-AU"/>
          </a:p>
        </p:txBody>
      </p:sp>
    </p:spTree>
    <p:extLst>
      <p:ext uri="{BB962C8B-B14F-4D97-AF65-F5344CB8AC3E}">
        <p14:creationId xmlns:p14="http://schemas.microsoft.com/office/powerpoint/2010/main" val="39545431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sq">
                <a:solidFill>
                  <a:srgbClr val="000000"/>
                </a:solidFill>
                <a:miter lim="800000"/>
                <a:headEnd type="none" w="sm" len="sm"/>
                <a:tailEnd type="none" w="sm" len="sm"/>
              </a14:hiddenLine>
            </a:ext>
          </a:extLst>
        </p:spPr>
        <p:txBody>
          <a:bodyPr/>
          <a:lstStyle/>
          <a:p>
            <a:pPr marL="0" marR="0" indent="0" algn="l" defTabSz="914400" rtl="0" eaLnBrk="1" fontAlgn="auto" latinLnBrk="0" hangingPunct="1">
              <a:lnSpc>
                <a:spcPct val="100000"/>
              </a:lnSpc>
              <a:spcBef>
                <a:spcPts val="0"/>
              </a:spcBef>
              <a:spcAft>
                <a:spcPts val="0"/>
              </a:spcAft>
              <a:buClrTx/>
              <a:buSzTx/>
              <a:buFont typeface="+mj-lt"/>
              <a:buNone/>
              <a:tabLst/>
              <a:defRPr/>
            </a:pPr>
            <a:r>
              <a:rPr lang="en-AU" altLang="en-US" sz="1000" b="1" dirty="0">
                <a:solidFill>
                  <a:schemeClr val="tx1"/>
                </a:solidFill>
                <a:latin typeface="+mn-lt"/>
              </a:rPr>
              <a:t>This slide outlines the research into finding</a:t>
            </a:r>
            <a:r>
              <a:rPr lang="en-AU" altLang="en-US" sz="1000" b="1" baseline="0" dirty="0">
                <a:solidFill>
                  <a:schemeClr val="tx1"/>
                </a:solidFill>
                <a:latin typeface="+mn-lt"/>
              </a:rPr>
              <a:t> a ‘pharmacotherapy’ to treat methamphetamine dependence/detoxification.</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altLang="en-US" sz="1000" b="1" baseline="0" dirty="0">
                <a:solidFill>
                  <a:schemeClr val="tx1"/>
                </a:solidFill>
                <a:latin typeface="+mn-lt"/>
              </a:rPr>
              <a:t>Currently there </a:t>
            </a:r>
            <a:r>
              <a:rPr lang="en-AU" altLang="en-US" sz="1000" b="1" dirty="0">
                <a:solidFill>
                  <a:schemeClr val="tx1"/>
                </a:solidFill>
                <a:latin typeface="+mn-lt"/>
              </a:rPr>
              <a:t>is no ‘magic pill’ to treat</a:t>
            </a:r>
            <a:r>
              <a:rPr lang="en-AU" altLang="en-US" sz="1000" b="1" baseline="0" dirty="0">
                <a:solidFill>
                  <a:schemeClr val="tx1"/>
                </a:solidFill>
                <a:latin typeface="+mn-lt"/>
              </a:rPr>
              <a:t> dependence -</a:t>
            </a:r>
            <a:r>
              <a:rPr lang="en-AU" altLang="en-US" sz="1000" b="1" dirty="0">
                <a:solidFill>
                  <a:schemeClr val="tx1"/>
                </a:solidFill>
                <a:latin typeface="+mn-lt"/>
              </a:rPr>
              <a:t> although several trials</a:t>
            </a:r>
            <a:r>
              <a:rPr lang="en-AU" altLang="en-US" sz="1000" b="1" baseline="0" dirty="0">
                <a:solidFill>
                  <a:schemeClr val="tx1"/>
                </a:solidFill>
                <a:latin typeface="+mn-lt"/>
              </a:rPr>
              <a:t> have been conducted in Australia and overseas</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altLang="en-US" sz="1000" baseline="0" dirty="0">
                <a:solidFill>
                  <a:schemeClr val="tx1"/>
                </a:solidFill>
                <a:latin typeface="+mn-lt"/>
              </a:rPr>
              <a:t>In research trials to find a pharmacotherapy to treat methamphetamine dependence – severely dependent clients have been prescribed Dexamphetamine and </a:t>
            </a:r>
            <a:r>
              <a:rPr lang="en-AU" altLang="en-US" sz="1000" baseline="0" dirty="0" err="1">
                <a:solidFill>
                  <a:schemeClr val="tx1"/>
                </a:solidFill>
                <a:latin typeface="+mn-lt"/>
              </a:rPr>
              <a:t>Modafinil</a:t>
            </a:r>
            <a:r>
              <a:rPr lang="en-AU" altLang="en-US" sz="1000" baseline="0" dirty="0">
                <a:solidFill>
                  <a:schemeClr val="tx1"/>
                </a:solidFill>
                <a:latin typeface="+mn-lt"/>
              </a:rPr>
              <a:t> to see if this is effective in making them stop using. While there were some positive outcomes with stabilising users – both studies did not </a:t>
            </a:r>
            <a:r>
              <a:rPr lang="en-AU" altLang="en-US" sz="1000" dirty="0">
                <a:solidFill>
                  <a:schemeClr val="tx1"/>
                </a:solidFill>
                <a:latin typeface="+mn-lt"/>
              </a:rPr>
              <a:t>demonstrated sufficient effectiveness to warrant the approval for the treatment of methamphetamine dependence or withdrawal</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altLang="en-US" sz="1000" baseline="0" dirty="0">
                <a:solidFill>
                  <a:schemeClr val="tx1"/>
                </a:solidFill>
                <a:latin typeface="+mn-lt"/>
              </a:rPr>
              <a:t>Currently there is a small NSW state government trial happening in the Hunter/New England region and St Vincent's hospital with a drug </a:t>
            </a:r>
            <a:r>
              <a:rPr lang="en-AU" sz="1000" b="1" dirty="0" err="1">
                <a:solidFill>
                  <a:schemeClr val="tx1"/>
                </a:solidFill>
              </a:rPr>
              <a:t>Lisdexamfetamine</a:t>
            </a:r>
            <a:r>
              <a:rPr lang="en-AU" sz="1000" b="1" baseline="0" dirty="0">
                <a:solidFill>
                  <a:schemeClr val="tx1"/>
                </a:solidFill>
              </a:rPr>
              <a:t> </a:t>
            </a:r>
            <a:r>
              <a:rPr lang="en-AU" altLang="en-US" sz="1000" baseline="0" dirty="0">
                <a:solidFill>
                  <a:schemeClr val="tx1"/>
                </a:solidFill>
                <a:latin typeface="+mn-lt"/>
              </a:rPr>
              <a:t>which is a longer acting pharmaceutical amphetamine </a:t>
            </a:r>
            <a:r>
              <a:rPr lang="en-AU" sz="1000" kern="1200" dirty="0">
                <a:solidFill>
                  <a:schemeClr val="tx1"/>
                </a:solidFill>
                <a:effectLst/>
                <a:latin typeface="+mn-lt"/>
                <a:ea typeface="+mn-ea"/>
                <a:cs typeface="+mn-cs"/>
              </a:rPr>
              <a:t>used primarily for</a:t>
            </a:r>
            <a:r>
              <a:rPr lang="en-AU" sz="1000" kern="1200" baseline="0" dirty="0">
                <a:solidFill>
                  <a:schemeClr val="tx1"/>
                </a:solidFill>
                <a:effectLst/>
                <a:latin typeface="+mn-lt"/>
                <a:ea typeface="+mn-ea"/>
                <a:cs typeface="+mn-cs"/>
              </a:rPr>
              <a:t> the</a:t>
            </a:r>
            <a:r>
              <a:rPr lang="en-AU" sz="1000" kern="1200" dirty="0">
                <a:solidFill>
                  <a:schemeClr val="tx1"/>
                </a:solidFill>
                <a:effectLst/>
                <a:latin typeface="+mn-lt"/>
                <a:ea typeface="+mn-ea"/>
                <a:cs typeface="+mn-cs"/>
              </a:rPr>
              <a:t> treatment for ADD and binge eating disorder.</a:t>
            </a:r>
            <a:r>
              <a:rPr lang="en-AU" sz="1000" kern="1200" baseline="0" dirty="0">
                <a:solidFill>
                  <a:schemeClr val="tx1"/>
                </a:solidFill>
                <a:effectLst/>
                <a:latin typeface="+mn-lt"/>
                <a:ea typeface="+mn-ea"/>
                <a:cs typeface="+mn-cs"/>
              </a:rPr>
              <a: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sz="1000" b="1" dirty="0" err="1">
                <a:solidFill>
                  <a:schemeClr val="tx1"/>
                </a:solidFill>
              </a:rPr>
              <a:t>Lisdexamfetamine</a:t>
            </a:r>
            <a:r>
              <a:rPr lang="en-AU" sz="1000" b="1" dirty="0">
                <a:solidFill>
                  <a:schemeClr val="tx1"/>
                </a:solidFill>
              </a:rPr>
              <a:t> </a:t>
            </a:r>
            <a:r>
              <a:rPr lang="en-AU" sz="1000" kern="1200" baseline="0" dirty="0">
                <a:solidFill>
                  <a:schemeClr val="tx1"/>
                </a:solidFill>
                <a:effectLst/>
                <a:latin typeface="+mn-lt"/>
                <a:ea typeface="+mn-ea"/>
                <a:cs typeface="+mn-cs"/>
              </a:rPr>
              <a:t>is currently being prescribed to s</a:t>
            </a:r>
            <a:r>
              <a:rPr lang="en-AU" sz="1000" b="0" dirty="0">
                <a:solidFill>
                  <a:schemeClr val="tx1"/>
                </a:solidFill>
                <a:latin typeface="+mn-lt"/>
              </a:rPr>
              <a:t>everely dependent long term users who are experiencing</a:t>
            </a:r>
            <a:r>
              <a:rPr lang="en-AU" sz="1000" b="0" baseline="0" dirty="0">
                <a:solidFill>
                  <a:schemeClr val="tx1"/>
                </a:solidFill>
                <a:latin typeface="+mn-lt"/>
              </a:rPr>
              <a:t> m</a:t>
            </a:r>
            <a:r>
              <a:rPr lang="en-AU" sz="1000" b="0" dirty="0">
                <a:solidFill>
                  <a:schemeClr val="tx1"/>
                </a:solidFill>
                <a:latin typeface="+mn-lt"/>
              </a:rPr>
              <a:t>ultiple harms and have had several failed attempts at quitting with other interventions.</a:t>
            </a:r>
            <a:r>
              <a:rPr lang="en-AU" sz="1000" b="0" baseline="0" dirty="0">
                <a:solidFill>
                  <a:schemeClr val="tx1"/>
                </a:solidFill>
                <a:latin typeface="+mn-lt"/>
              </a:rPr>
              <a: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sz="1000" b="0" baseline="0" dirty="0">
                <a:solidFill>
                  <a:schemeClr val="tx1"/>
                </a:solidFill>
                <a:latin typeface="+mn-lt"/>
              </a:rPr>
              <a:t>Short term results suggest that the m</a:t>
            </a:r>
            <a:r>
              <a:rPr lang="en-AU" sz="1000" dirty="0">
                <a:solidFill>
                  <a:schemeClr val="tx1"/>
                </a:solidFill>
                <a:latin typeface="+mn-lt"/>
              </a:rPr>
              <a:t>ajority report improvements in social functioning, psycho-social and mental health, other drug use, severity of dependence</a:t>
            </a:r>
            <a:r>
              <a:rPr lang="en-AU" sz="1000" baseline="0" dirty="0">
                <a:solidFill>
                  <a:schemeClr val="tx1"/>
                </a:solidFill>
                <a:latin typeface="+mn-lt"/>
              </a:rPr>
              <a:t> and </a:t>
            </a:r>
            <a:r>
              <a:rPr lang="en-AU" sz="1000" dirty="0">
                <a:solidFill>
                  <a:schemeClr val="tx1"/>
                </a:solidFill>
                <a:latin typeface="+mn-lt"/>
              </a:rPr>
              <a:t>psychological wellbeing.</a:t>
            </a:r>
          </a:p>
        </p:txBody>
      </p:sp>
      <p:sp>
        <p:nvSpPr>
          <p:cNvPr id="20484" name="Slide Number Placeholder 3"/>
          <p:cNvSpPr>
            <a:spLocks noGrp="1"/>
          </p:cNvSpPr>
          <p:nvPr>
            <p:ph type="sldNum" sz="quarter" idx="5"/>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sq">
                <a:solidFill>
                  <a:srgbClr val="000000"/>
                </a:solidFill>
                <a:miter lim="800000"/>
                <a:headEnd type="none" w="sm" len="sm"/>
                <a:tailEnd type="none" w="sm" len="sm"/>
              </a14:hiddenLine>
            </a:ext>
          </a:extLst>
        </p:spPr>
        <p:txBody>
          <a:bodyPr/>
          <a:lstStyle>
            <a:lvl1pPr defTabSz="963613">
              <a:defRPr sz="2400">
                <a:solidFill>
                  <a:schemeClr val="tx1"/>
                </a:solidFill>
                <a:latin typeface="Times New Roman" panose="02020603050405020304" pitchFamily="18" charset="0"/>
              </a:defRPr>
            </a:lvl1pPr>
            <a:lvl2pPr marL="742950" indent="-285750" defTabSz="963613">
              <a:defRPr sz="2400">
                <a:solidFill>
                  <a:schemeClr val="tx1"/>
                </a:solidFill>
                <a:latin typeface="Times New Roman" panose="02020603050405020304" pitchFamily="18" charset="0"/>
              </a:defRPr>
            </a:lvl2pPr>
            <a:lvl3pPr marL="1143000" indent="-228600" defTabSz="963613">
              <a:defRPr sz="2400">
                <a:solidFill>
                  <a:schemeClr val="tx1"/>
                </a:solidFill>
                <a:latin typeface="Times New Roman" panose="02020603050405020304" pitchFamily="18" charset="0"/>
              </a:defRPr>
            </a:lvl3pPr>
            <a:lvl4pPr marL="1600200" indent="-228600" defTabSz="963613">
              <a:defRPr sz="2400">
                <a:solidFill>
                  <a:schemeClr val="tx1"/>
                </a:solidFill>
                <a:latin typeface="Times New Roman" panose="02020603050405020304" pitchFamily="18" charset="0"/>
              </a:defRPr>
            </a:lvl4pPr>
            <a:lvl5pPr marL="2057400" indent="-228600" defTabSz="963613">
              <a:defRPr sz="2400">
                <a:solidFill>
                  <a:schemeClr val="tx1"/>
                </a:solidFill>
                <a:latin typeface="Times New Roman" panose="02020603050405020304" pitchFamily="18" charset="0"/>
              </a:defRPr>
            </a:lvl5pPr>
            <a:lvl6pPr marL="2514600" indent="-228600" defTabSz="963613"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63613"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63613"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63613" eaLnBrk="0" fontAlgn="base" hangingPunct="0">
              <a:spcBef>
                <a:spcPct val="0"/>
              </a:spcBef>
              <a:spcAft>
                <a:spcPct val="0"/>
              </a:spcAft>
              <a:defRPr sz="2400">
                <a:solidFill>
                  <a:schemeClr val="tx1"/>
                </a:solidFill>
                <a:latin typeface="Times New Roman" panose="02020603050405020304" pitchFamily="18" charset="0"/>
              </a:defRPr>
            </a:lvl9pPr>
          </a:lstStyle>
          <a:p>
            <a:fld id="{8F503A18-9114-4CFE-9516-3695BA43DE31}" type="slidenum">
              <a:rPr lang="en-AU" altLang="en-US" sz="1000" smtClean="0">
                <a:latin typeface="Arial" panose="020B0604020202020204" pitchFamily="34" charset="0"/>
              </a:rPr>
              <a:pPr/>
              <a:t>17</a:t>
            </a:fld>
            <a:endParaRPr lang="en-AU" altLang="en-US" sz="1000">
              <a:latin typeface="Arial" panose="020B0604020202020204" pitchFamily="34" charset="0"/>
            </a:endParaRPr>
          </a:p>
        </p:txBody>
      </p:sp>
    </p:spTree>
    <p:extLst>
      <p:ext uri="{BB962C8B-B14F-4D97-AF65-F5344CB8AC3E}">
        <p14:creationId xmlns:p14="http://schemas.microsoft.com/office/powerpoint/2010/main" val="14082145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mj-lt"/>
              <a:buNone/>
              <a:tabLst/>
              <a:defRPr/>
            </a:pPr>
            <a:r>
              <a:rPr lang="en-AU" sz="1000" b="1" baseline="0" dirty="0">
                <a:solidFill>
                  <a:schemeClr val="tx1"/>
                </a:solidFill>
              </a:rPr>
              <a:t>This slides outlines some issues that families need to consider if their child is using/dependent on methamphetamines</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sz="1000" b="0" baseline="0" dirty="0">
                <a:solidFill>
                  <a:schemeClr val="tx1"/>
                </a:solidFill>
              </a:rPr>
              <a:t>If you can – try and s</a:t>
            </a:r>
            <a:r>
              <a:rPr lang="en-AU" sz="1000" b="0" dirty="0">
                <a:solidFill>
                  <a:schemeClr val="tx1"/>
                </a:solidFill>
              </a:rPr>
              <a:t>tay connected to the person</a:t>
            </a:r>
          </a:p>
          <a:p>
            <a:pPr marL="228600" indent="-228600">
              <a:buFont typeface="+mj-lt"/>
              <a:buAutoNum type="arabicPeriod"/>
            </a:pPr>
            <a:r>
              <a:rPr lang="en-AU" sz="1000" b="0" dirty="0">
                <a:solidFill>
                  <a:schemeClr val="tx1"/>
                </a:solidFill>
              </a:rPr>
              <a:t>Set boundaries the whole family can agree and maintain –Tough love like abandonment and exclusion often don’t help.</a:t>
            </a:r>
            <a:r>
              <a:rPr lang="en-AU" sz="1000" b="0" baseline="0" dirty="0">
                <a:solidFill>
                  <a:schemeClr val="tx1"/>
                </a:solidFill>
              </a:rPr>
              <a:t> Rather than give a loved one money if they ask – you are better to offer to buy food, or pay the bill that maybe overdue. This reduces the risk and temptation of using again.</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sz="1000" b="0" dirty="0">
                <a:solidFill>
                  <a:schemeClr val="tx1"/>
                </a:solidFill>
              </a:rPr>
              <a:t>Violence is not OK – it’s OK to leave,</a:t>
            </a:r>
            <a:r>
              <a:rPr lang="en-AU" sz="1000" b="0" baseline="0" dirty="0">
                <a:solidFill>
                  <a:schemeClr val="tx1"/>
                </a:solidFill>
              </a:rPr>
              <a:t> ask them to leave or call the police if you feel in danger. Have a crisis plan – know emergency numbers, community crisis team, police, hospital, etc. </a:t>
            </a:r>
          </a:p>
          <a:p>
            <a:pPr marL="228600" indent="-228600">
              <a:buFont typeface="+mj-lt"/>
              <a:buAutoNum type="arabicPeriod"/>
            </a:pPr>
            <a:r>
              <a:rPr lang="en-AU" sz="1000" b="0" baseline="0" dirty="0">
                <a:solidFill>
                  <a:schemeClr val="tx1"/>
                </a:solidFill>
              </a:rPr>
              <a:t>Get educated - seek accurate information out about the drug. </a:t>
            </a:r>
          </a:p>
          <a:p>
            <a:pPr marL="228600" indent="-228600">
              <a:buFont typeface="+mj-lt"/>
              <a:buAutoNum type="arabicPeriod"/>
            </a:pPr>
            <a:r>
              <a:rPr lang="en-AU" sz="1000" b="0" baseline="0" dirty="0">
                <a:solidFill>
                  <a:schemeClr val="tx1"/>
                </a:solidFill>
              </a:rPr>
              <a:t>Seek support – call Family Drug Support (1300 368 186) or ‘Be Smart’ https://smartrecoveryaustralia.com.au/training/family-and-friends/ to get some counselling to provide you with some strategies on how to manage your child/partner/family member/friend </a:t>
            </a:r>
          </a:p>
          <a:p>
            <a:pPr marL="228600" indent="-228600">
              <a:buFont typeface="+mj-lt"/>
              <a:buAutoNum type="arabicPeriod"/>
            </a:pPr>
            <a:r>
              <a:rPr lang="en-AU" sz="1000" b="0" baseline="0" dirty="0">
                <a:solidFill>
                  <a:schemeClr val="tx1"/>
                </a:solidFill>
              </a:rPr>
              <a:t>Psychosis (seeing or hearing things that aren't there) can be a serious condition, its OK to call an ambulance if you are worried about someone mental state. Users of methamphetamines can experience a range of mental health problems including depression, anxiety, and psychotic symptoms (approximately 1 in 4 dependent users will experience psychosis), these symptoms will often resolve when the person has stopped using the drug</a:t>
            </a:r>
          </a:p>
          <a:p>
            <a:pPr marL="228600" indent="-228600">
              <a:buFont typeface="+mj-lt"/>
              <a:buAutoNum type="arabicPeriod"/>
            </a:pPr>
            <a:r>
              <a:rPr lang="en-AU" sz="1000" b="0" baseline="0" dirty="0">
                <a:solidFill>
                  <a:schemeClr val="tx1"/>
                </a:solidFill>
              </a:rPr>
              <a:t>Other people may experience longer lasting mental health symptoms from weeks to months. For people who experience longer lasting symptoms it is likely they were already at risk of developing a psychotic disorder and methamphetamines triggered this off. These people may need specialist care which usually will include antipsychotic medication. Although hospital admission have increased methamphetamine psychosis have increased in the last decade only a small percentage of people who experience psychotic features present to hospital, and when they do it is usually through the emergency department, and only when the psychosis is severe.</a:t>
            </a:r>
          </a:p>
          <a:p>
            <a:pPr marL="228600" indent="-228600">
              <a:buFont typeface="+mj-lt"/>
              <a:buAutoNum type="arabicPeriod"/>
            </a:pPr>
            <a:r>
              <a:rPr lang="en-AU" sz="1000" b="0" baseline="0" dirty="0">
                <a:solidFill>
                  <a:schemeClr val="tx1"/>
                </a:solidFill>
              </a:rPr>
              <a:t>Depression is another common feature of methamphetamine withdrawal and symptoms can persist for weeks or months and sometimes up to 12-18 months. Caution should be used in using antidepressants in the early stages as there is a risk of serotonin syndrome, which can be life threatening.</a:t>
            </a:r>
          </a:p>
          <a:p>
            <a:pPr marL="228600" indent="-228600">
              <a:buFont typeface="+mj-lt"/>
              <a:buAutoNum type="arabicPeriod"/>
            </a:pPr>
            <a:r>
              <a:rPr lang="en-AU" sz="1000" kern="1200" dirty="0">
                <a:solidFill>
                  <a:schemeClr val="tx1"/>
                </a:solidFill>
                <a:effectLst/>
                <a:latin typeface="+mn-lt"/>
                <a:ea typeface="+mn-ea"/>
                <a:cs typeface="+mn-cs"/>
              </a:rPr>
              <a:t>Some</a:t>
            </a:r>
            <a:r>
              <a:rPr lang="en-AU" sz="1000" kern="1200" baseline="0" dirty="0">
                <a:solidFill>
                  <a:schemeClr val="tx1"/>
                </a:solidFill>
                <a:effectLst/>
                <a:latin typeface="+mn-lt"/>
                <a:ea typeface="+mn-ea"/>
                <a:cs typeface="+mn-cs"/>
              </a:rPr>
              <a:t> signs that </a:t>
            </a:r>
            <a:r>
              <a:rPr lang="en-AU" sz="1000" kern="1200" dirty="0">
                <a:solidFill>
                  <a:schemeClr val="tx1"/>
                </a:solidFill>
                <a:effectLst/>
                <a:latin typeface="+mn-lt"/>
                <a:ea typeface="+mn-ea"/>
                <a:cs typeface="+mn-cs"/>
              </a:rPr>
              <a:t>someone’s use might</a:t>
            </a:r>
            <a:r>
              <a:rPr lang="en-AU" sz="1000" kern="1200" baseline="0" dirty="0">
                <a:solidFill>
                  <a:schemeClr val="tx1"/>
                </a:solidFill>
                <a:effectLst/>
                <a:latin typeface="+mn-lt"/>
                <a:ea typeface="+mn-ea"/>
                <a:cs typeface="+mn-cs"/>
              </a:rPr>
              <a:t> </a:t>
            </a:r>
            <a:r>
              <a:rPr lang="en-AU" sz="1000" kern="1200" dirty="0">
                <a:solidFill>
                  <a:schemeClr val="tx1"/>
                </a:solidFill>
                <a:effectLst/>
                <a:latin typeface="+mn-lt"/>
                <a:ea typeface="+mn-ea"/>
                <a:cs typeface="+mn-cs"/>
              </a:rPr>
              <a:t>becoming problematic – include disconnecting from normal things they do (work,</a:t>
            </a:r>
            <a:r>
              <a:rPr lang="en-AU" sz="1000" kern="1200" baseline="0" dirty="0">
                <a:solidFill>
                  <a:schemeClr val="tx1"/>
                </a:solidFill>
                <a:effectLst/>
                <a:latin typeface="+mn-lt"/>
                <a:ea typeface="+mn-ea"/>
                <a:cs typeface="+mn-cs"/>
              </a:rPr>
              <a:t> study/hobby’s)</a:t>
            </a:r>
            <a:r>
              <a:rPr lang="en-AU" sz="1000" kern="1200" dirty="0">
                <a:solidFill>
                  <a:schemeClr val="tx1"/>
                </a:solidFill>
                <a:effectLst/>
                <a:latin typeface="+mn-lt"/>
                <a:ea typeface="+mn-ea"/>
                <a:cs typeface="+mn-cs"/>
              </a:rPr>
              <a:t>, missing appointments and</a:t>
            </a:r>
            <a:r>
              <a:rPr lang="en-AU" sz="1000" kern="1200" baseline="0" dirty="0">
                <a:solidFill>
                  <a:schemeClr val="tx1"/>
                </a:solidFill>
                <a:effectLst/>
                <a:latin typeface="+mn-lt"/>
                <a:ea typeface="+mn-ea"/>
                <a:cs typeface="+mn-cs"/>
              </a:rPr>
              <a:t> payments</a:t>
            </a:r>
            <a:r>
              <a:rPr lang="en-AU" sz="1000" kern="1200" dirty="0">
                <a:solidFill>
                  <a:schemeClr val="tx1"/>
                </a:solidFill>
                <a:effectLst/>
                <a:latin typeface="+mn-lt"/>
                <a:ea typeface="+mn-ea"/>
                <a:cs typeface="+mn-cs"/>
              </a:rPr>
              <a:t>, having longer weekends than usual,</a:t>
            </a:r>
            <a:r>
              <a:rPr lang="en-AU" sz="1000" kern="1200" baseline="0" dirty="0">
                <a:solidFill>
                  <a:schemeClr val="tx1"/>
                </a:solidFill>
                <a:effectLst/>
                <a:latin typeface="+mn-lt"/>
                <a:ea typeface="+mn-ea"/>
                <a:cs typeface="+mn-cs"/>
              </a:rPr>
              <a:t> etc. </a:t>
            </a:r>
            <a:r>
              <a:rPr lang="en-AU" sz="1000" kern="1200" dirty="0">
                <a:solidFill>
                  <a:schemeClr val="tx1"/>
                </a:solidFill>
                <a:effectLst/>
                <a:latin typeface="+mn-lt"/>
                <a:ea typeface="+mn-ea"/>
                <a:cs typeface="+mn-cs"/>
              </a:rPr>
              <a:t>These are warning signs for both people using as well as families and friends or work colleagues might notice which can then lead people to seek support, treatment etc.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sz="1000" b="0" baseline="0" dirty="0">
                <a:solidFill>
                  <a:schemeClr val="tx1"/>
                </a:solidFill>
              </a:rPr>
              <a:t>If the person is not ready to seek treatment for their drug use, try to encourage them to seek help for their mental health symptoms </a:t>
            </a:r>
          </a:p>
        </p:txBody>
      </p:sp>
      <p:sp>
        <p:nvSpPr>
          <p:cNvPr id="4" name="Slide Number Placeholder 3"/>
          <p:cNvSpPr>
            <a:spLocks noGrp="1"/>
          </p:cNvSpPr>
          <p:nvPr>
            <p:ph type="sldNum" sz="quarter" idx="10"/>
          </p:nvPr>
        </p:nvSpPr>
        <p:spPr/>
        <p:txBody>
          <a:bodyPr/>
          <a:lstStyle/>
          <a:p>
            <a:fld id="{F0D0126A-8C69-42B4-8D01-3883660A2332}" type="slidenum">
              <a:rPr lang="en-AU" smtClean="0"/>
              <a:t>18</a:t>
            </a:fld>
            <a:endParaRPr lang="en-AU"/>
          </a:p>
        </p:txBody>
      </p:sp>
    </p:spTree>
    <p:extLst>
      <p:ext uri="{BB962C8B-B14F-4D97-AF65-F5344CB8AC3E}">
        <p14:creationId xmlns:p14="http://schemas.microsoft.com/office/powerpoint/2010/main" val="25316573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mj-lt"/>
              <a:buNone/>
              <a:tabLst/>
              <a:defRPr/>
            </a:pPr>
            <a:r>
              <a:rPr lang="en-AU" sz="1000" b="1" kern="1200" dirty="0">
                <a:solidFill>
                  <a:schemeClr val="tx1"/>
                </a:solidFill>
                <a:effectLst/>
                <a:latin typeface="+mn-lt"/>
                <a:ea typeface="+mn-ea"/>
                <a:cs typeface="+mn-cs"/>
              </a:rPr>
              <a:t>This slide outlines information about how to respond to a person who may</a:t>
            </a:r>
            <a:r>
              <a:rPr lang="en-AU" sz="1000" b="1" kern="1200" baseline="0" dirty="0">
                <a:solidFill>
                  <a:schemeClr val="tx1"/>
                </a:solidFill>
                <a:effectLst/>
                <a:latin typeface="+mn-lt"/>
                <a:ea typeface="+mn-ea"/>
                <a:cs typeface="+mn-cs"/>
              </a:rPr>
              <a:t> be intoxicated and/or psychotic.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sz="1000" b="0" kern="1200" dirty="0">
                <a:solidFill>
                  <a:schemeClr val="tx1"/>
                </a:solidFill>
                <a:effectLst/>
                <a:latin typeface="+mn-lt"/>
                <a:ea typeface="+mn-ea"/>
                <a:cs typeface="+mn-cs"/>
              </a:rPr>
              <a:t>Psychotic symptoms can occur if people use more of the drug than usual and also in those who have underlying mental health issues. Use of methamphetamine use can precipitate these kinds of symptoms in vulnerable individuals</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altLang="en-US" sz="1000" kern="1200" baseline="0" dirty="0">
                <a:solidFill>
                  <a:schemeClr val="tx1"/>
                </a:solidFill>
                <a:effectLst/>
                <a:latin typeface="+mn-lt"/>
                <a:ea typeface="+mn-ea"/>
                <a:cs typeface="+mn-cs"/>
              </a:rPr>
              <a:t>Psychosis can be a scary time for the user and they may appear suspicious, anxious, paranoid, confused and disorientated. They may also display bizarre behaviour and have a perceived threat potential.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altLang="en-US" sz="1000" kern="1200" baseline="0" dirty="0">
                <a:solidFill>
                  <a:schemeClr val="tx1"/>
                </a:solidFill>
                <a:effectLst/>
                <a:latin typeface="+mn-lt"/>
                <a:ea typeface="+mn-ea"/>
                <a:cs typeface="+mn-cs"/>
              </a:rPr>
              <a:t>It is important to not inflame the situation further – try to maintain a calm and respectful manner and a </a:t>
            </a:r>
            <a:r>
              <a:rPr lang="en-AU" altLang="en-US" sz="1000" dirty="0">
                <a:solidFill>
                  <a:schemeClr val="tx1"/>
                </a:solidFill>
              </a:rPr>
              <a:t>calm environment – this will reduce the chance that the person will become angry or hostile </a:t>
            </a:r>
            <a:endParaRPr lang="en-AU" sz="1000" baseline="0" dirty="0">
              <a:solidFill>
                <a:schemeClr val="tx1"/>
              </a:solidFill>
              <a:latin typeface="+mn-lt"/>
            </a:endParaRPr>
          </a:p>
          <a:p>
            <a:pPr marL="228600" indent="-228600">
              <a:buFont typeface="+mj-lt"/>
              <a:buAutoNum type="arabicPeriod"/>
            </a:pPr>
            <a:r>
              <a:rPr lang="en-AU" sz="1000" dirty="0">
                <a:solidFill>
                  <a:schemeClr val="tx1"/>
                </a:solidFill>
                <a:latin typeface="+mn-lt"/>
              </a:rPr>
              <a:t>It is important to be able to recognise the signs of intoxication as methamphetamine overdose (toxicity)</a:t>
            </a:r>
            <a:r>
              <a:rPr lang="en-AU" sz="1000" baseline="0" dirty="0">
                <a:solidFill>
                  <a:schemeClr val="tx1"/>
                </a:solidFill>
                <a:latin typeface="+mn-lt"/>
              </a:rPr>
              <a:t> is a medical emergency</a:t>
            </a:r>
            <a:endParaRPr lang="en-AU" altLang="en-US" sz="1000" dirty="0">
              <a:solidFill>
                <a:schemeClr val="tx1"/>
              </a:solidFill>
            </a:endParaRPr>
          </a:p>
          <a:p>
            <a:pPr marL="228600" indent="-228600">
              <a:buFont typeface="+mj-lt"/>
              <a:buAutoNum type="arabicPeriod"/>
            </a:pPr>
            <a:r>
              <a:rPr lang="en-AU" sz="1000" baseline="0" dirty="0">
                <a:solidFill>
                  <a:schemeClr val="tx1"/>
                </a:solidFill>
                <a:latin typeface="+mn-lt"/>
              </a:rPr>
              <a:t>Signs of intoxication include: rapid or pressured speech, jumping from one topic to another, restlessness, agitation, pacing, repetitive movements, impulsivity or recklessness, clenched jaw, teeth grinding, sweating, suspicious, paranoid, large dilated pupils, anger, hostility.</a:t>
            </a:r>
          </a:p>
          <a:p>
            <a:pPr marL="228600" indent="-228600">
              <a:buFont typeface="+mj-lt"/>
              <a:buAutoNum type="arabicPeriod"/>
            </a:pPr>
            <a:r>
              <a:rPr lang="en-AU" sz="1000" baseline="0" dirty="0">
                <a:solidFill>
                  <a:schemeClr val="tx1"/>
                </a:solidFill>
                <a:latin typeface="+mn-lt"/>
              </a:rPr>
              <a:t>Overdose: hot, flushed or very sweaty skin, which may indicate a high fever, severe headache, chest pain, unsteady gait, (walking) muscle rigidity, tremors, spasm, fierce jerking movements of limbs, seizures, severe agitation or panic, difficulty breathing, confusion, disorientation.</a:t>
            </a:r>
          </a:p>
          <a:p>
            <a:pPr marL="228600" indent="-228600">
              <a:buFont typeface="+mj-lt"/>
              <a:buAutoNum type="arabicPeriod"/>
            </a:pPr>
            <a:r>
              <a:rPr lang="en-AU" sz="1000" baseline="0" dirty="0">
                <a:solidFill>
                  <a:schemeClr val="tx1"/>
                </a:solidFill>
                <a:latin typeface="+mn-lt"/>
              </a:rPr>
              <a:t>If you have concerns it is an overdose, call the ambulance. If the person is unconscious place in the recovery position, and try to keep them cool with cold compresses.</a:t>
            </a:r>
            <a:endParaRPr lang="en-AU" sz="1000" dirty="0">
              <a:solidFill>
                <a:schemeClr val="tx1"/>
              </a:solidFill>
              <a:latin typeface="+mn-lt"/>
            </a:endParaRPr>
          </a:p>
        </p:txBody>
      </p:sp>
      <p:sp>
        <p:nvSpPr>
          <p:cNvPr id="4" name="Slide Number Placeholder 3"/>
          <p:cNvSpPr>
            <a:spLocks noGrp="1"/>
          </p:cNvSpPr>
          <p:nvPr>
            <p:ph type="sldNum" sz="quarter" idx="10"/>
          </p:nvPr>
        </p:nvSpPr>
        <p:spPr/>
        <p:txBody>
          <a:bodyPr/>
          <a:lstStyle/>
          <a:p>
            <a:fld id="{F0D0126A-8C69-42B4-8D01-3883660A2332}" type="slidenum">
              <a:rPr lang="en-AU" smtClean="0"/>
              <a:t>19</a:t>
            </a:fld>
            <a:endParaRPr lang="en-AU"/>
          </a:p>
        </p:txBody>
      </p:sp>
    </p:spTree>
    <p:extLst>
      <p:ext uri="{BB962C8B-B14F-4D97-AF65-F5344CB8AC3E}">
        <p14:creationId xmlns:p14="http://schemas.microsoft.com/office/powerpoint/2010/main" val="27239062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AU" altLang="en-US" sz="1000" b="1" dirty="0"/>
              <a:t>Edit information on slide to suit the format of your forum/discussion/workshop: </a:t>
            </a:r>
          </a:p>
          <a:p>
            <a:r>
              <a:rPr lang="en-AU" altLang="en-US" sz="1000" baseline="0" dirty="0"/>
              <a:t>Provide an overview of the forum. For example: </a:t>
            </a:r>
          </a:p>
          <a:p>
            <a:r>
              <a:rPr lang="en-AU" altLang="en-US" sz="1000" baseline="0" dirty="0"/>
              <a:t>1. In t</a:t>
            </a:r>
            <a:r>
              <a:rPr lang="en-AU" altLang="en-US" sz="1000" dirty="0"/>
              <a:t>he first hour of this forum we will be discussing what crystalline methamphetamine ‘ice’ is;</a:t>
            </a:r>
            <a:r>
              <a:rPr lang="en-AU" altLang="en-US" sz="1000" baseline="0" dirty="0"/>
              <a:t> separating</a:t>
            </a:r>
            <a:r>
              <a:rPr lang="en-AU" altLang="en-US" sz="1000" dirty="0"/>
              <a:t> myths</a:t>
            </a:r>
            <a:r>
              <a:rPr lang="en-AU" altLang="en-US" sz="1000" baseline="0" dirty="0"/>
              <a:t> from reality and also providing you with information about withdrawal and treatment for the drug. We will also give you information about where you can go for treatment and support for alcohol and other drug (AOD) problems in your local area. </a:t>
            </a:r>
          </a:p>
          <a:p>
            <a:r>
              <a:rPr lang="en-AU" altLang="en-US" sz="1000" baseline="0" dirty="0"/>
              <a:t>2. This forum will also be providing you with some information about what you can do to prevent ‘ice’ and alcohol and other drug (AOD) use in your community. Specifically, we will be looking at some risk and protective factors for drug use so that communities can respond to preventing alcohol and other drug related harm.  </a:t>
            </a:r>
          </a:p>
          <a:p>
            <a:r>
              <a:rPr lang="en-AU" altLang="en-US" sz="1000" baseline="0" dirty="0"/>
              <a:t>3. For the last part of the evening we have invited some panel members to come and answer your questions about crystalline methamphetamine and AOD. </a:t>
            </a:r>
            <a:endParaRPr lang="en-AU" altLang="en-US" sz="1000" dirty="0"/>
          </a:p>
        </p:txBody>
      </p:sp>
      <p:sp>
        <p:nvSpPr>
          <p:cNvPr id="32772"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202055EF-DCD0-4512-BA51-1F77A3186C48}" type="slidenum">
              <a:rPr lang="en-AU" altLang="en-US" smtClean="0"/>
              <a:pPr/>
              <a:t>2</a:t>
            </a:fld>
            <a:endParaRPr lang="en-AU" altLang="en-US"/>
          </a:p>
        </p:txBody>
      </p:sp>
    </p:spTree>
    <p:extLst>
      <p:ext uri="{BB962C8B-B14F-4D97-AF65-F5344CB8AC3E}">
        <p14:creationId xmlns:p14="http://schemas.microsoft.com/office/powerpoint/2010/main" val="22157965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AU" sz="1000" b="1" i="0" u="none" strike="noStrike" kern="1200" cap="none" spc="0" normalizeH="0" baseline="0" noProof="0" dirty="0">
                <a:ln>
                  <a:noFill/>
                </a:ln>
                <a:solidFill>
                  <a:prstClr val="black"/>
                </a:solidFill>
                <a:effectLst/>
                <a:uLnTx/>
                <a:uFillTx/>
                <a:latin typeface="+mn-lt"/>
                <a:ea typeface="+mn-ea"/>
                <a:cs typeface="+mn-cs"/>
              </a:rPr>
              <a:t>This next part of the presentation provides information about how communities can respond to AOD use in their communities. Prevention is better than a cure and more often than not, much cheaper than treatment.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altLang="en-US" sz="1000" dirty="0"/>
              <a:t>Prevention getting to the root of the problem rather than concentrating on the symptoms </a:t>
            </a:r>
            <a:endParaRPr kumimoji="0" lang="en-AU" sz="1000" b="0" i="0" u="none" strike="noStrike" kern="1200" cap="none" spc="0" normalizeH="0" baseline="0" noProof="0" dirty="0">
              <a:ln>
                <a:noFill/>
              </a:ln>
              <a:solidFill>
                <a:prstClr val="black"/>
              </a:solidFill>
              <a:effectLst/>
              <a:uLnTx/>
              <a:uFillTx/>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kumimoji="0" lang="en-AU" sz="1000" b="0" i="0" u="none" strike="noStrike" kern="1200" cap="none" spc="0" normalizeH="0" baseline="0" noProof="0" dirty="0">
                <a:ln>
                  <a:noFill/>
                </a:ln>
                <a:solidFill>
                  <a:prstClr val="black"/>
                </a:solidFill>
                <a:effectLst/>
                <a:uLnTx/>
                <a:uFillTx/>
                <a:latin typeface="+mn-lt"/>
                <a:ea typeface="+mn-ea"/>
                <a:cs typeface="+mn-cs"/>
              </a:rPr>
              <a:t>In a literal sense, prevention means ‘to keep something from happening’. For our purposes, and in the context of AOD, effective prevention is: “Minimising alcohol and drug harms through the promotion of healthy lifestyles and personal, social and cultural norms that encourage responsible [decision making] around AOD.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kumimoji="0" lang="en-AU" sz="1000" b="0" i="0" u="none" strike="noStrike" kern="1200" cap="none" spc="0" normalizeH="0" baseline="0" noProof="0" dirty="0">
                <a:ln>
                  <a:noFill/>
                </a:ln>
                <a:solidFill>
                  <a:prstClr val="black"/>
                </a:solidFill>
                <a:effectLst/>
                <a:uLnTx/>
                <a:uFillTx/>
                <a:latin typeface="+mn-lt"/>
                <a:ea typeface="+mn-ea"/>
                <a:cs typeface="+mn-cs"/>
              </a:rPr>
              <a:t>There are several models of prevention that you may hear people talk about. One model talks about prevention as part of a continuum of ‘healthcare’ activity which spans from primary prevention through to tertiary prevention:</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000" b="0" i="0" u="none" strike="noStrike" kern="1200" cap="none" spc="0" normalizeH="0" baseline="0" noProof="0" dirty="0">
                <a:ln>
                  <a:noFill/>
                </a:ln>
                <a:solidFill>
                  <a:prstClr val="black"/>
                </a:solidFill>
                <a:effectLst/>
                <a:uLnTx/>
                <a:uFillTx/>
                <a:latin typeface="+mn-lt"/>
                <a:ea typeface="+mn-ea"/>
                <a:cs typeface="+mn-cs"/>
              </a:rPr>
              <a:t>Primary prevention aims to reduce risks &amp; prevent uptake of alcohol and other drug use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000" b="0" i="0" u="none" strike="noStrike" kern="1200" cap="none" spc="0" normalizeH="0" baseline="0" noProof="0" dirty="0">
                <a:ln>
                  <a:noFill/>
                </a:ln>
                <a:solidFill>
                  <a:prstClr val="black"/>
                </a:solidFill>
                <a:effectLst/>
                <a:uLnTx/>
                <a:uFillTx/>
                <a:latin typeface="+mn-lt"/>
                <a:ea typeface="+mn-ea"/>
                <a:cs typeface="+mn-cs"/>
              </a:rPr>
              <a:t>Secondary prevention seeks to limit harm in the early stages of a disorder – i.e. treat dependence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000" b="0" i="0" u="none" strike="noStrike" kern="1200" cap="none" spc="0" normalizeH="0" baseline="0" noProof="0" dirty="0">
                <a:ln>
                  <a:noFill/>
                </a:ln>
                <a:solidFill>
                  <a:prstClr val="black"/>
                </a:solidFill>
                <a:effectLst/>
                <a:uLnTx/>
                <a:uFillTx/>
                <a:latin typeface="+mn-lt"/>
                <a:ea typeface="+mn-ea"/>
                <a:cs typeface="+mn-cs"/>
              </a:rPr>
              <a:t>Tertiary prevention treats the long term harms and consequences of the disorder.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kumimoji="0" lang="en-AU" sz="1000" b="0" i="0" u="none" strike="noStrike" kern="1200" cap="none" spc="0" normalizeH="0" baseline="0" noProof="0" dirty="0">
                <a:ln>
                  <a:noFill/>
                </a:ln>
                <a:solidFill>
                  <a:prstClr val="black"/>
                </a:solidFill>
                <a:effectLst/>
                <a:uLnTx/>
                <a:uFillTx/>
                <a:latin typeface="+mn-lt"/>
                <a:ea typeface="+mn-ea"/>
                <a:cs typeface="+mn-cs"/>
              </a:rPr>
              <a:t>A metaphor for primary prevention (or Upstream Prevention) is </a:t>
            </a:r>
            <a:r>
              <a:rPr kumimoji="0" lang="en-AU" sz="1000" b="0" i="1" u="none" strike="noStrike" kern="1200" cap="none" spc="0" normalizeH="0" baseline="0" noProof="0" dirty="0">
                <a:ln>
                  <a:noFill/>
                </a:ln>
                <a:solidFill>
                  <a:prstClr val="black"/>
                </a:solidFill>
                <a:effectLst/>
                <a:uLnTx/>
                <a:uFillTx/>
                <a:latin typeface="+mn-lt"/>
                <a:ea typeface="+mn-ea"/>
                <a:cs typeface="+mn-cs"/>
              </a:rPr>
              <a:t>the river analogy.</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000" b="0" i="0" u="none" strike="noStrike" kern="1200" cap="none" spc="0" normalizeH="0" baseline="0" noProof="0" dirty="0">
                <a:ln>
                  <a:noFill/>
                </a:ln>
                <a:solidFill>
                  <a:prstClr val="black"/>
                </a:solidFill>
                <a:effectLst/>
                <a:uLnTx/>
                <a:uFillTx/>
                <a:latin typeface="+mn-lt"/>
                <a:ea typeface="+mn-ea"/>
                <a:cs typeface="+mn-cs"/>
              </a:rPr>
              <a:t>Imagine yourself standing on the banks of a fast-flowing river. The water is full of children, women and men who are being swept along, in danger of drowning.</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000" b="0" i="0" u="none" strike="noStrike" kern="1200" cap="none" spc="0" normalizeH="0" baseline="0" noProof="0" dirty="0">
                <a:ln>
                  <a:noFill/>
                </a:ln>
                <a:solidFill>
                  <a:prstClr val="black"/>
                </a:solidFill>
                <a:effectLst/>
                <a:uLnTx/>
                <a:uFillTx/>
                <a:latin typeface="+mn-lt"/>
                <a:ea typeface="+mn-ea"/>
                <a:cs typeface="+mn-cs"/>
              </a:rPr>
              <a:t>You are working yourself to a state of exhaustion, trying to haul them to dry land before they are carried out of reach. It’s hard work &amp; more of you are needed because more bodies are caught in the current, hurtling past.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000" b="0" i="0" u="none" strike="noStrike" kern="1200" cap="none" spc="0" normalizeH="0" baseline="0" noProof="0" dirty="0">
                <a:ln>
                  <a:noFill/>
                </a:ln>
                <a:solidFill>
                  <a:prstClr val="black"/>
                </a:solidFill>
                <a:effectLst/>
                <a:uLnTx/>
                <a:uFillTx/>
                <a:latin typeface="+mn-lt"/>
                <a:ea typeface="+mn-ea"/>
                <a:cs typeface="+mn-cs"/>
              </a:rPr>
              <a:t>You are all so preoccupied with the task that you can barely think. But at some point, someone must surely ask – what’s going on upstream? Shouldn’t we find out why all these people are falling in and try to stop it happening</a:t>
            </a:r>
          </a:p>
        </p:txBody>
      </p:sp>
      <p:sp>
        <p:nvSpPr>
          <p:cNvPr id="4" name="Slide Number Placeholder 3"/>
          <p:cNvSpPr>
            <a:spLocks noGrp="1"/>
          </p:cNvSpPr>
          <p:nvPr>
            <p:ph type="sldNum" sz="quarter" idx="10"/>
          </p:nvPr>
        </p:nvSpPr>
        <p:spPr/>
        <p:txBody>
          <a:bodyPr/>
          <a:lstStyle/>
          <a:p>
            <a:fld id="{F0D0126A-8C69-42B4-8D01-3883660A2332}" type="slidenum">
              <a:rPr lang="en-AU" smtClean="0"/>
              <a:t>20</a:t>
            </a:fld>
            <a:endParaRPr lang="en-AU"/>
          </a:p>
        </p:txBody>
      </p:sp>
    </p:spTree>
    <p:extLst>
      <p:ext uri="{BB962C8B-B14F-4D97-AF65-F5344CB8AC3E}">
        <p14:creationId xmlns:p14="http://schemas.microsoft.com/office/powerpoint/2010/main" val="6350127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 name="Notes Placeholder 2"/>
          <p:cNvSpPr>
            <a:spLocks noGrp="1"/>
          </p:cNvSpPr>
          <p:nvPr>
            <p:ph type="body" idx="1"/>
          </p:nvPr>
        </p:nvSpPr>
        <p:spPr/>
        <p:txBody>
          <a:bodyPr/>
          <a:lstStyle/>
          <a:p>
            <a:pPr marL="0" indent="0" eaLnBrk="1" fontAlgn="auto" hangingPunct="1">
              <a:spcBef>
                <a:spcPts val="0"/>
              </a:spcBef>
              <a:spcAft>
                <a:spcPts val="0"/>
              </a:spcAft>
              <a:buFont typeface="+mj-lt"/>
              <a:buNone/>
              <a:defRPr/>
            </a:pPr>
            <a:r>
              <a:rPr lang="en-AU" b="1" dirty="0"/>
              <a:t>This</a:t>
            </a:r>
            <a:r>
              <a:rPr lang="en-AU" b="1" baseline="0" dirty="0"/>
              <a:t> quote encapsulates what we as a community can do to participate in prevention of alcohol and drug use problems in the community. </a:t>
            </a:r>
            <a:endParaRPr lang="en-AU" b="1" dirty="0"/>
          </a:p>
        </p:txBody>
      </p:sp>
      <p:sp>
        <p:nvSpPr>
          <p:cNvPr id="71684"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58F586CE-4F62-403E-8182-A792DB3EA185}" type="slidenum">
              <a:rPr lang="en-AU" altLang="en-US" smtClean="0">
                <a:solidFill>
                  <a:srgbClr val="000000"/>
                </a:solidFill>
              </a:rPr>
              <a:pPr/>
              <a:t>21</a:t>
            </a:fld>
            <a:endParaRPr lang="en-AU" altLang="en-US">
              <a:solidFill>
                <a:srgbClr val="000000"/>
              </a:solidFill>
            </a:endParaRPr>
          </a:p>
        </p:txBody>
      </p:sp>
    </p:spTree>
    <p:extLst>
      <p:ext uri="{BB962C8B-B14F-4D97-AF65-F5344CB8AC3E}">
        <p14:creationId xmlns:p14="http://schemas.microsoft.com/office/powerpoint/2010/main" val="32140067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mj-lt"/>
              <a:buNone/>
              <a:tabLst/>
              <a:defRPr/>
            </a:pPr>
            <a:r>
              <a:rPr lang="en-AU" sz="1000" b="1" dirty="0"/>
              <a:t>This slide outlines a Fitzroy Crossing community</a:t>
            </a:r>
            <a:r>
              <a:rPr lang="en-AU" sz="1000" b="1" baseline="0" dirty="0"/>
              <a:t> initiative that was set up in 2015 to address AOD use and anti-social behaviour.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sz="1000" dirty="0"/>
              <a:t>Fitzroy Crossing's in the Kimberly region of Western Australia. The community</a:t>
            </a:r>
            <a:r>
              <a:rPr lang="en-AU" sz="1000" baseline="0" dirty="0"/>
              <a:t> decided to take matters into their own hands </a:t>
            </a:r>
            <a:r>
              <a:rPr lang="en-AU" sz="1000" dirty="0"/>
              <a:t>in an effort to protect young teenagers from alcohol-related abuse, and to prevent them from engaging in petty crime and anti-social</a:t>
            </a:r>
            <a:r>
              <a:rPr lang="en-AU" sz="1000" baseline="0" dirty="0"/>
              <a:t> behaviour</a:t>
            </a:r>
            <a:r>
              <a:rPr lang="en-AU" sz="1000" dirty="0"/>
              <a:t>. The community came together at a community</a:t>
            </a:r>
            <a:r>
              <a:rPr lang="en-AU" sz="1000" baseline="0" dirty="0"/>
              <a:t> meeting </a:t>
            </a:r>
            <a:r>
              <a:rPr lang="en-AU" sz="1000" dirty="0"/>
              <a:t>and organised for the public pool to</a:t>
            </a:r>
            <a:r>
              <a:rPr lang="en-AU" sz="1000" baseline="0" dirty="0"/>
              <a:t> be </a:t>
            </a:r>
            <a:r>
              <a:rPr lang="en-AU" sz="1000" dirty="0"/>
              <a:t>open at midnight-5am</a:t>
            </a:r>
            <a:r>
              <a:rPr lang="en-AU" sz="1000" baseline="0" dirty="0"/>
              <a:t> </a:t>
            </a:r>
            <a:r>
              <a:rPr lang="en-AU" sz="1000" dirty="0"/>
              <a:t>on welfare paydays</a:t>
            </a:r>
            <a:r>
              <a:rPr lang="en-AU" sz="1000" baseline="0" dirty="0"/>
              <a:t> to keep the kids off the streets and occupied.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sz="1000" dirty="0"/>
              <a:t>The Midnight</a:t>
            </a:r>
            <a:r>
              <a:rPr lang="en-AU" sz="1000" baseline="0" dirty="0"/>
              <a:t> swimming </a:t>
            </a:r>
            <a:r>
              <a:rPr lang="en-AU" sz="1000" dirty="0"/>
              <a:t>program is an initiative of Royal Life Saving WA's Aaron Jacobs, who manages the pool in the majority Indigenous Kimberley town</a:t>
            </a:r>
            <a:r>
              <a:rPr lang="en-AU" sz="1000" baseline="0" dirty="0"/>
              <a:t>. He wanted </a:t>
            </a:r>
            <a:r>
              <a:rPr lang="en-AU" sz="1000" dirty="0"/>
              <a:t>to provide the young people with a supervised and safe spot to have fun and hang</a:t>
            </a:r>
            <a:r>
              <a:rPr lang="en-AU" sz="1000" baseline="0" dirty="0"/>
              <a:t> out.</a:t>
            </a:r>
            <a:endParaRPr lang="en-AU" sz="1000" dirty="0"/>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sz="1000" dirty="0"/>
              <a:t>The program was embraced by the young people</a:t>
            </a:r>
            <a:r>
              <a:rPr lang="en-AU" sz="1000" baseline="0" dirty="0"/>
              <a:t> and alcohol related abuse and anti social behaviour was also reduced in the township. </a:t>
            </a:r>
            <a:endParaRPr lang="en-AU" sz="1000" dirty="0"/>
          </a:p>
          <a:p>
            <a:endParaRPr lang="en-AU" sz="1000" dirty="0"/>
          </a:p>
          <a:p>
            <a:r>
              <a:rPr lang="en-AU" sz="1000" dirty="0"/>
              <a:t>http://www.abc.net.au/news/2015-11-02/kimberley-midnight-swimming-program-shelters-aboriginal-teens/6899278</a:t>
            </a:r>
          </a:p>
        </p:txBody>
      </p:sp>
      <p:sp>
        <p:nvSpPr>
          <p:cNvPr id="4" name="Slide Number Placeholder 3"/>
          <p:cNvSpPr>
            <a:spLocks noGrp="1"/>
          </p:cNvSpPr>
          <p:nvPr>
            <p:ph type="sldNum" sz="quarter" idx="10"/>
          </p:nvPr>
        </p:nvSpPr>
        <p:spPr/>
        <p:txBody>
          <a:bodyPr/>
          <a:lstStyle/>
          <a:p>
            <a:fld id="{F0D0126A-8C69-42B4-8D01-3883660A2332}" type="slidenum">
              <a:rPr lang="en-AU" smtClean="0"/>
              <a:t>22</a:t>
            </a:fld>
            <a:endParaRPr lang="en-AU"/>
          </a:p>
        </p:txBody>
      </p:sp>
    </p:spTree>
    <p:extLst>
      <p:ext uri="{BB962C8B-B14F-4D97-AF65-F5344CB8AC3E}">
        <p14:creationId xmlns:p14="http://schemas.microsoft.com/office/powerpoint/2010/main" val="1347628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000" b="1" dirty="0"/>
              <a:t>This slide outline another low cost community initiative</a:t>
            </a:r>
            <a:r>
              <a:rPr lang="en-AU" sz="1000" b="1" baseline="0" dirty="0"/>
              <a:t> to address alcohol and drug use amongst young people. </a:t>
            </a:r>
          </a:p>
          <a:p>
            <a:r>
              <a:rPr lang="en-AU" sz="1000" b="0" baseline="0" dirty="0"/>
              <a:t>Midnight Basketball which is run in various towns around Australia on Friday nights (7pm-midnight) to engage young people (12-18 years old) in sport, skills training and mentorship. For more information visit: https://www.midnightbasketball.org.au/</a:t>
            </a:r>
            <a:endParaRPr lang="en-AU" sz="1000" b="0" dirty="0"/>
          </a:p>
        </p:txBody>
      </p:sp>
      <p:sp>
        <p:nvSpPr>
          <p:cNvPr id="4" name="Slide Number Placeholder 3"/>
          <p:cNvSpPr>
            <a:spLocks noGrp="1"/>
          </p:cNvSpPr>
          <p:nvPr>
            <p:ph type="sldNum" sz="quarter" idx="10"/>
          </p:nvPr>
        </p:nvSpPr>
        <p:spPr/>
        <p:txBody>
          <a:bodyPr/>
          <a:lstStyle/>
          <a:p>
            <a:fld id="{F0D0126A-8C69-42B4-8D01-3883660A2332}" type="slidenum">
              <a:rPr lang="en-AU" smtClean="0"/>
              <a:t>23</a:t>
            </a:fld>
            <a:endParaRPr lang="en-AU"/>
          </a:p>
        </p:txBody>
      </p:sp>
    </p:spTree>
    <p:extLst>
      <p:ext uri="{BB962C8B-B14F-4D97-AF65-F5344CB8AC3E}">
        <p14:creationId xmlns:p14="http://schemas.microsoft.com/office/powerpoint/2010/main" val="31707777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spcBef>
                <a:spcPct val="0"/>
              </a:spcBef>
              <a:buFont typeface="+mj-lt"/>
              <a:buNone/>
            </a:pPr>
            <a:r>
              <a:rPr lang="en-AU" altLang="en-US" sz="1200" b="1" dirty="0">
                <a:solidFill>
                  <a:schemeClr val="tx1"/>
                </a:solidFill>
              </a:rPr>
              <a:t>The</a:t>
            </a:r>
            <a:r>
              <a:rPr lang="en-AU" altLang="en-US" sz="1200" b="1" baseline="0" dirty="0">
                <a:solidFill>
                  <a:schemeClr val="tx1"/>
                </a:solidFill>
              </a:rPr>
              <a:t> aim of this slide is to put drug use into perspective</a:t>
            </a:r>
          </a:p>
          <a:p>
            <a:pPr marL="228600" indent="-228600" eaLnBrk="1" hangingPunct="1">
              <a:spcBef>
                <a:spcPct val="0"/>
              </a:spcBef>
              <a:buFont typeface="+mj-lt"/>
              <a:buAutoNum type="arabicPeriod"/>
            </a:pPr>
            <a:r>
              <a:rPr lang="en-AU" altLang="en-US" sz="1200" baseline="0" dirty="0">
                <a:solidFill>
                  <a:schemeClr val="tx1"/>
                </a:solidFill>
              </a:rPr>
              <a:t>Explain that we live in a society that uses drugs. </a:t>
            </a:r>
            <a:r>
              <a:rPr lang="en-AU" altLang="en-US" sz="1200" dirty="0">
                <a:solidFill>
                  <a:schemeClr val="tx1"/>
                </a:solidFill>
              </a:rPr>
              <a:t>People take drugs for many reasons, all of which are familiar to everyone who drinks coffee/tea, alcohol or smokes cigarettes. </a:t>
            </a:r>
          </a:p>
          <a:p>
            <a:pPr marL="228600" indent="-228600" eaLnBrk="1" hangingPunct="1">
              <a:spcBef>
                <a:spcPct val="0"/>
              </a:spcBef>
              <a:buFont typeface="+mj-lt"/>
              <a:buAutoNum type="arabicPeriod"/>
            </a:pPr>
            <a:r>
              <a:rPr lang="en-AU" altLang="en-US" sz="1200" dirty="0">
                <a:solidFill>
                  <a:schemeClr val="tx1"/>
                </a:solidFill>
              </a:rPr>
              <a:t>Harms are physical, mental emotional. Greatest risk of harm is dose related for acute and chronic use.</a:t>
            </a:r>
          </a:p>
          <a:p>
            <a:pPr marL="228600" indent="-228600" eaLnBrk="1" hangingPunct="1">
              <a:spcBef>
                <a:spcPct val="0"/>
              </a:spcBef>
              <a:buFont typeface="+mj-lt"/>
              <a:buAutoNum type="arabicPeriod"/>
            </a:pPr>
            <a:r>
              <a:rPr lang="en-AU" altLang="en-US" sz="1200" dirty="0">
                <a:solidFill>
                  <a:schemeClr val="tx1"/>
                </a:solidFill>
              </a:rPr>
              <a:t>Starting to drink</a:t>
            </a:r>
            <a:r>
              <a:rPr lang="en-AU" altLang="en-US" sz="1200" baseline="0" dirty="0">
                <a:solidFill>
                  <a:schemeClr val="tx1"/>
                </a:solidFill>
              </a:rPr>
              <a:t> </a:t>
            </a:r>
            <a:r>
              <a:rPr lang="en-AU" altLang="en-US" sz="1200" dirty="0">
                <a:solidFill>
                  <a:schemeClr val="tx1"/>
                </a:solidFill>
              </a:rPr>
              <a:t>alcohol or use drugs early (before 18 years old) increases the risk of developmental delay and alcohol and drug problems later in life. </a:t>
            </a:r>
          </a:p>
          <a:p>
            <a:pPr marL="228600" indent="-228600" eaLnBrk="1" hangingPunct="1">
              <a:spcBef>
                <a:spcPct val="0"/>
              </a:spcBef>
              <a:buFont typeface="+mj-lt"/>
              <a:buAutoNum type="arabicPeriod"/>
            </a:pPr>
            <a:r>
              <a:rPr lang="en-AU" altLang="en-US" sz="1200" baseline="0" dirty="0">
                <a:solidFill>
                  <a:schemeClr val="tx1"/>
                </a:solidFill>
              </a:rPr>
              <a:t>The longer initiation into any drug use is delayed the better outcomes later in life</a:t>
            </a:r>
          </a:p>
          <a:p>
            <a:pPr marL="228600" indent="-228600" eaLnBrk="1" hangingPunct="1">
              <a:spcBef>
                <a:spcPct val="0"/>
              </a:spcBef>
              <a:buFont typeface="+mj-lt"/>
              <a:buAutoNum type="arabicPeriod"/>
            </a:pPr>
            <a:r>
              <a:rPr lang="en-AU" altLang="en-US" sz="1200" dirty="0">
                <a:solidFill>
                  <a:schemeClr val="tx1"/>
                </a:solidFill>
              </a:rPr>
              <a:t>Risk and protective factors operate in personal social and environmental domains</a:t>
            </a:r>
          </a:p>
        </p:txBody>
      </p:sp>
      <p:sp>
        <p:nvSpPr>
          <p:cNvPr id="4" name="Slide Number Placeholder 3"/>
          <p:cNvSpPr>
            <a:spLocks noGrp="1"/>
          </p:cNvSpPr>
          <p:nvPr>
            <p:ph type="sldNum" sz="quarter" idx="10"/>
          </p:nvPr>
        </p:nvSpPr>
        <p:spPr/>
        <p:txBody>
          <a:bodyPr/>
          <a:lstStyle/>
          <a:p>
            <a:fld id="{F0D0126A-8C69-42B4-8D01-3883660A2332}" type="slidenum">
              <a:rPr lang="en-AU" smtClean="0"/>
              <a:t>24</a:t>
            </a:fld>
            <a:endParaRPr lang="en-AU"/>
          </a:p>
        </p:txBody>
      </p:sp>
    </p:spTree>
    <p:extLst>
      <p:ext uri="{BB962C8B-B14F-4D97-AF65-F5344CB8AC3E}">
        <p14:creationId xmlns:p14="http://schemas.microsoft.com/office/powerpoint/2010/main" val="21498645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r>
              <a:rPr lang="en-US" sz="1000" b="1" kern="1200" dirty="0">
                <a:solidFill>
                  <a:schemeClr val="tx1"/>
                </a:solidFill>
                <a:effectLst/>
                <a:latin typeface="+mn-lt"/>
                <a:ea typeface="+mn-ea"/>
                <a:cs typeface="+mn-cs"/>
              </a:rPr>
              <a:t>The aim of this slide is</a:t>
            </a:r>
            <a:r>
              <a:rPr lang="en-US" sz="1000" b="1" kern="1200" baseline="0" dirty="0">
                <a:solidFill>
                  <a:schemeClr val="tx1"/>
                </a:solidFill>
                <a:effectLst/>
                <a:latin typeface="+mn-lt"/>
                <a:ea typeface="+mn-ea"/>
                <a:cs typeface="+mn-cs"/>
              </a:rPr>
              <a:t> to explain risk and protective factors and how they impact on the development of problematic alcohol and other drug use</a:t>
            </a:r>
            <a:endParaRPr lang="en-US" sz="1000" b="1" kern="1200" dirty="0">
              <a:solidFill>
                <a:schemeClr val="tx1"/>
              </a:solidFill>
              <a:effectLst/>
              <a:latin typeface="+mn-lt"/>
              <a:ea typeface="+mn-ea"/>
              <a:cs typeface="+mn-cs"/>
            </a:endParaRPr>
          </a:p>
          <a:p>
            <a:pPr marL="228600" indent="-228600">
              <a:buFont typeface="+mj-lt"/>
              <a:buAutoNum type="arabicPeriod"/>
            </a:pPr>
            <a:r>
              <a:rPr lang="en-US" sz="1000" kern="1200" dirty="0">
                <a:solidFill>
                  <a:schemeClr val="tx1"/>
                </a:solidFill>
                <a:effectLst/>
                <a:latin typeface="+mn-lt"/>
                <a:ea typeface="+mn-ea"/>
                <a:cs typeface="+mn-cs"/>
              </a:rPr>
              <a:t>Risk and protective factors exist on several levels:</a:t>
            </a:r>
            <a:endParaRPr lang="en-AU" sz="1000" kern="1200" dirty="0">
              <a:solidFill>
                <a:schemeClr val="tx1"/>
              </a:solidFill>
              <a:effectLst/>
              <a:latin typeface="+mn-lt"/>
              <a:ea typeface="+mn-ea"/>
              <a:cs typeface="+mn-cs"/>
            </a:endParaRPr>
          </a:p>
          <a:p>
            <a:pPr marL="228600" indent="-228600">
              <a:buFont typeface="+mj-lt"/>
              <a:buAutoNum type="arabicPeriod"/>
            </a:pPr>
            <a:r>
              <a:rPr lang="en-US" sz="1000" kern="1200" dirty="0">
                <a:solidFill>
                  <a:schemeClr val="tx1"/>
                </a:solidFill>
                <a:effectLst/>
                <a:latin typeface="+mn-lt"/>
                <a:ea typeface="+mn-ea"/>
                <a:cs typeface="+mn-cs"/>
              </a:rPr>
              <a:t>On an individual level, life experiences play a more significant role in substance use than genetic traits. Important factors are the level of support and care from a parent or other adult at an early age, the quality of a child</a:t>
            </a:r>
            <a:r>
              <a:rPr lang="fr-FR" sz="1000" kern="1200" dirty="0">
                <a:solidFill>
                  <a:schemeClr val="tx1"/>
                </a:solidFill>
                <a:effectLst/>
                <a:latin typeface="+mn-lt"/>
                <a:ea typeface="+mn-ea"/>
                <a:cs typeface="+mn-cs"/>
              </a:rPr>
              <a:t>’</a:t>
            </a:r>
            <a:r>
              <a:rPr lang="en-US" sz="1000" kern="1200" dirty="0">
                <a:solidFill>
                  <a:schemeClr val="tx1"/>
                </a:solidFill>
                <a:effectLst/>
                <a:latin typeface="+mn-lt"/>
                <a:ea typeface="+mn-ea"/>
                <a:cs typeface="+mn-cs"/>
              </a:rPr>
              <a:t>s school experience, and general personal and social competence, such as feeling in control and feelings about the future. </a:t>
            </a:r>
          </a:p>
          <a:p>
            <a:pPr marL="228600" indent="-228600">
              <a:buFont typeface="+mj-lt"/>
              <a:buAutoNum type="arabicPeriod"/>
            </a:pPr>
            <a:r>
              <a:rPr lang="en-US" sz="1000" kern="1200" dirty="0">
                <a:solidFill>
                  <a:schemeClr val="tx1"/>
                </a:solidFill>
                <a:effectLst/>
                <a:latin typeface="+mn-lt"/>
                <a:ea typeface="+mn-ea"/>
                <a:cs typeface="+mn-cs"/>
              </a:rPr>
              <a:t>Furthermore, young people who have spiritual beliefs and who do not believe their friends use substances are less likely to use substances themselves.</a:t>
            </a:r>
            <a:endParaRPr lang="en-AU" sz="1000" kern="1200" dirty="0">
              <a:solidFill>
                <a:schemeClr val="tx1"/>
              </a:solidFill>
              <a:effectLst/>
              <a:latin typeface="+mn-lt"/>
              <a:ea typeface="+mn-ea"/>
              <a:cs typeface="+mn-cs"/>
            </a:endParaRPr>
          </a:p>
          <a:p>
            <a:pPr marL="228600" indent="-228600">
              <a:buFont typeface="+mj-lt"/>
              <a:buAutoNum type="arabicPeriod"/>
            </a:pPr>
            <a:r>
              <a:rPr lang="en-US" sz="1000" kern="1200" dirty="0">
                <a:solidFill>
                  <a:schemeClr val="tx1"/>
                </a:solidFill>
                <a:effectLst/>
                <a:latin typeface="+mn-lt"/>
                <a:ea typeface="+mn-ea"/>
                <a:cs typeface="+mn-cs"/>
              </a:rPr>
              <a:t>At the peer level, the selection of peers/friends with whom young people associate and the nature of peer support are crucial. For example, associating with a problem </a:t>
            </a:r>
            <a:r>
              <a:rPr lang="en-US" sz="1000" kern="1200" dirty="0" err="1">
                <a:solidFill>
                  <a:schemeClr val="tx1"/>
                </a:solidFill>
                <a:effectLst/>
                <a:latin typeface="+mn-lt"/>
                <a:ea typeface="+mn-ea"/>
                <a:cs typeface="+mn-cs"/>
              </a:rPr>
              <a:t>behaviour</a:t>
            </a:r>
            <a:r>
              <a:rPr lang="en-US" sz="1000" kern="1200" dirty="0">
                <a:solidFill>
                  <a:schemeClr val="tx1"/>
                </a:solidFill>
                <a:effectLst/>
                <a:latin typeface="+mn-lt"/>
                <a:ea typeface="+mn-ea"/>
                <a:cs typeface="+mn-cs"/>
              </a:rPr>
              <a:t> peer or a conventional </a:t>
            </a:r>
            <a:r>
              <a:rPr lang="en-US" sz="1000" kern="1200" dirty="0" err="1">
                <a:solidFill>
                  <a:schemeClr val="tx1"/>
                </a:solidFill>
                <a:effectLst/>
                <a:latin typeface="+mn-lt"/>
                <a:ea typeface="+mn-ea"/>
                <a:cs typeface="+mn-cs"/>
              </a:rPr>
              <a:t>behaviour</a:t>
            </a:r>
            <a:r>
              <a:rPr lang="en-US" sz="1000" kern="1200" dirty="0">
                <a:solidFill>
                  <a:schemeClr val="tx1"/>
                </a:solidFill>
                <a:effectLst/>
                <a:latin typeface="+mn-lt"/>
                <a:ea typeface="+mn-ea"/>
                <a:cs typeface="+mn-cs"/>
              </a:rPr>
              <a:t> peer makes a difference.</a:t>
            </a:r>
            <a:endParaRPr lang="en-AU" sz="1000" kern="1200" dirty="0">
              <a:solidFill>
                <a:schemeClr val="tx1"/>
              </a:solidFill>
              <a:effectLst/>
              <a:latin typeface="+mn-lt"/>
              <a:ea typeface="+mn-ea"/>
              <a:cs typeface="+mn-cs"/>
            </a:endParaRPr>
          </a:p>
          <a:p>
            <a:pPr marL="228600" indent="-228600">
              <a:buFont typeface="+mj-lt"/>
              <a:buAutoNum type="arabicPeriod"/>
            </a:pPr>
            <a:r>
              <a:rPr lang="en-US" sz="1000" kern="1200" dirty="0">
                <a:solidFill>
                  <a:schemeClr val="tx1"/>
                </a:solidFill>
                <a:effectLst/>
                <a:latin typeface="+mn-lt"/>
                <a:ea typeface="+mn-ea"/>
                <a:cs typeface="+mn-cs"/>
              </a:rPr>
              <a:t>At the family level, factors include a history or lack of substance use; the effectiveness of family management, including communication and discipline; the structure of coping strategies; the level of attachment between parents and children; the nature of rules and parental expectations; and the strength of the extended family network. Adolescents who have a positive relationship with their parents and whose parents provide structure and boundaries are less likely to use AOD. However, adolescents in families where there is conflict are more likely to use  AOD.</a:t>
            </a:r>
            <a:endParaRPr lang="en-AU" sz="1000" kern="1200" dirty="0">
              <a:solidFill>
                <a:schemeClr val="tx1"/>
              </a:solidFill>
              <a:effectLst/>
              <a:latin typeface="+mn-lt"/>
              <a:ea typeface="+mn-ea"/>
              <a:cs typeface="+mn-cs"/>
            </a:endParaRPr>
          </a:p>
          <a:p>
            <a:pPr marL="228600" indent="-228600">
              <a:buFont typeface="+mj-lt"/>
              <a:buAutoNum type="arabicPeriod"/>
            </a:pPr>
            <a:r>
              <a:rPr lang="en-US" sz="1000" kern="1200" dirty="0">
                <a:solidFill>
                  <a:schemeClr val="tx1"/>
                </a:solidFill>
                <a:effectLst/>
                <a:latin typeface="+mn-lt"/>
                <a:ea typeface="+mn-ea"/>
                <a:cs typeface="+mn-cs"/>
              </a:rPr>
              <a:t>At the societal and community level, factors include the prevailing social norms and attitudes toward substance use. Social-competency skills, communication, and resistance skills also play important roles.</a:t>
            </a:r>
            <a:endParaRPr lang="en-AU" sz="1000" kern="1200" dirty="0">
              <a:solidFill>
                <a:schemeClr val="tx1"/>
              </a:solidFill>
              <a:effectLst/>
              <a:latin typeface="+mn-lt"/>
              <a:ea typeface="+mn-ea"/>
              <a:cs typeface="+mn-cs"/>
            </a:endParaRPr>
          </a:p>
          <a:p>
            <a:pPr marL="228600" indent="-228600">
              <a:buFont typeface="+mj-lt"/>
              <a:buAutoNum type="arabicPeriod"/>
            </a:pPr>
            <a:r>
              <a:rPr lang="en-US" sz="1000" kern="1200" dirty="0">
                <a:solidFill>
                  <a:schemeClr val="tx1"/>
                </a:solidFill>
                <a:effectLst/>
                <a:latin typeface="+mn-lt"/>
                <a:ea typeface="+mn-ea"/>
                <a:cs typeface="+mn-cs"/>
              </a:rPr>
              <a:t>At the school level, young people who have a positive relationship with teachers, attend school regularly and do well are less likely to use substances. </a:t>
            </a:r>
            <a:r>
              <a:rPr lang="en-AU" sz="1000" kern="1200" dirty="0">
                <a:solidFill>
                  <a:schemeClr val="tx1"/>
                </a:solidFill>
                <a:effectLst/>
                <a:latin typeface="+mn-lt"/>
                <a:ea typeface="+mn-ea"/>
                <a:cs typeface="+mn-cs"/>
              </a:rPr>
              <a:t>However what tends to be neglected or forgotten is the risk to young people by those around them who consume alcohol and other drugs</a:t>
            </a:r>
            <a:endParaRPr lang="en-AU" sz="1000" dirty="0"/>
          </a:p>
          <a:p>
            <a:pPr marL="228600" indent="-228600">
              <a:buFont typeface="+mj-lt"/>
              <a:buAutoNum type="arabicPeriod"/>
              <a:defRPr/>
            </a:pPr>
            <a:r>
              <a:rPr lang="en-US" sz="1000" dirty="0"/>
              <a:t>Developmental risk and protective factors operate on children, adolescents and young adults that increase or decrease the likelihood of engaging in unhealthy </a:t>
            </a:r>
            <a:r>
              <a:rPr lang="en-US" sz="1000" dirty="0" err="1"/>
              <a:t>behaviours</a:t>
            </a:r>
            <a:r>
              <a:rPr lang="en-US" sz="1000" dirty="0"/>
              <a:t>. Some risk factors are located in a young persons attitude  to life, or their personality (sensation seeking/risk</a:t>
            </a:r>
            <a:r>
              <a:rPr lang="en-US" sz="1000" baseline="0" dirty="0"/>
              <a:t> taking)</a:t>
            </a:r>
            <a:r>
              <a:rPr lang="en-US" sz="1000" dirty="0"/>
              <a:t>, some in  their relationships  with family and friends , and some in external circumstances, such as access to alcohol</a:t>
            </a:r>
            <a:r>
              <a:rPr lang="en-US" sz="1000" baseline="0" dirty="0"/>
              <a:t> and other </a:t>
            </a:r>
            <a:r>
              <a:rPr lang="en-US" sz="1000" dirty="0"/>
              <a:t>drugs. </a:t>
            </a:r>
          </a:p>
          <a:p>
            <a:pPr marL="228600" indent="-228600">
              <a:buFont typeface="+mj-lt"/>
              <a:buAutoNum type="arabicPeriod"/>
              <a:defRPr/>
            </a:pPr>
            <a:r>
              <a:rPr lang="en-US" sz="1000" dirty="0"/>
              <a:t>Although any young person may smoke  tobacco or drink alcohol or use other drugs , especially in an experimental phase, some young people are more vulnerable to excessive or heavy drug use. These are young people who are facing serious life problems or emotional pressures . They may be unhappy, or lacking confidence, lonely, isolated have access to alcohol and other drugs, dealing with trauma or abusive relationships. </a:t>
            </a:r>
          </a:p>
          <a:p>
            <a:pPr marL="228600" indent="-228600">
              <a:buFont typeface="+mj-lt"/>
              <a:buAutoNum type="arabicPeriod"/>
              <a:defRPr/>
            </a:pPr>
            <a:r>
              <a:rPr lang="en-US" sz="1000" dirty="0"/>
              <a:t>Some factors are completely outside a person’s control such as mental illness and their genetic make up and whether adults in their life provide them with reasonable role models or behave in destructive ways  or are violent and abusive</a:t>
            </a:r>
          </a:p>
          <a:p>
            <a:pPr marL="228600" lvl="0" indent="-228600">
              <a:buFont typeface="+mj-lt"/>
              <a:buAutoNum type="arabicPeriod"/>
              <a:defRPr/>
            </a:pPr>
            <a:r>
              <a:rPr lang="en-AU" sz="1000" dirty="0"/>
              <a:t>People in this situation are vulnerable because they often find comfort in heavy use of legal drugs and illicit drugs.  People can be in that situation through no fault of their own --children cannot choose their parents or family circumstances and no one chooses to have mental health problems </a:t>
            </a:r>
          </a:p>
          <a:p>
            <a:pPr marL="228600" indent="-228600">
              <a:buFont typeface="+mj-lt"/>
              <a:buAutoNum type="arabicPeriod"/>
              <a:defRPr/>
            </a:pPr>
            <a:r>
              <a:rPr lang="en-US" sz="1000" dirty="0"/>
              <a:t>Some young people cope with risk factors without developing a drug problem but the risk increases when a young person or an adult is faced with several serious problems in their life. </a:t>
            </a:r>
            <a:r>
              <a:rPr lang="en-US" sz="1000" baseline="0" dirty="0"/>
              <a:t> </a:t>
            </a:r>
          </a:p>
          <a:p>
            <a:pPr marL="228600" indent="-228600">
              <a:buFont typeface="+mj-lt"/>
              <a:buAutoNum type="arabicPeriod"/>
              <a:defRPr/>
            </a:pPr>
            <a:r>
              <a:rPr lang="en-US" sz="1000" dirty="0"/>
              <a:t>For more information about risk and protective factor</a:t>
            </a:r>
            <a:r>
              <a:rPr lang="en-US" sz="1000" baseline="0" dirty="0"/>
              <a:t> see</a:t>
            </a:r>
            <a:r>
              <a:rPr lang="en-US" sz="1000" dirty="0"/>
              <a:t>: </a:t>
            </a:r>
            <a:r>
              <a:rPr lang="en-AU" sz="1000" dirty="0"/>
              <a:t>http://www.emcdda.europa.eu/attachements.cfm/att_93778_EN_Analysis%20Of%20Risk%20And%20Protective%20Factors.pdf</a:t>
            </a:r>
          </a:p>
        </p:txBody>
      </p:sp>
      <p:sp>
        <p:nvSpPr>
          <p:cNvPr id="4" name="Slide Number Placeholder 3"/>
          <p:cNvSpPr>
            <a:spLocks noGrp="1"/>
          </p:cNvSpPr>
          <p:nvPr>
            <p:ph type="sldNum" sz="quarter" idx="10"/>
          </p:nvPr>
        </p:nvSpPr>
        <p:spPr/>
        <p:txBody>
          <a:bodyPr/>
          <a:lstStyle/>
          <a:p>
            <a:fld id="{F0D0126A-8C69-42B4-8D01-3883660A2332}" type="slidenum">
              <a:rPr lang="en-AU" smtClean="0"/>
              <a:t>25</a:t>
            </a:fld>
            <a:endParaRPr lang="en-AU"/>
          </a:p>
        </p:txBody>
      </p:sp>
    </p:spTree>
    <p:extLst>
      <p:ext uri="{BB962C8B-B14F-4D97-AF65-F5344CB8AC3E}">
        <p14:creationId xmlns:p14="http://schemas.microsoft.com/office/powerpoint/2010/main" val="39978000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r>
              <a:rPr lang="en-AU" sz="1000" b="1" dirty="0"/>
              <a:t>This slide outlines</a:t>
            </a:r>
            <a:r>
              <a:rPr lang="en-AU" sz="1000" b="1" baseline="0" dirty="0"/>
              <a:t> what individuals can do to address AOD use in their communities. </a:t>
            </a:r>
          </a:p>
          <a:p>
            <a:pPr marL="228600" indent="-228600">
              <a:buFont typeface="+mj-lt"/>
              <a:buAutoNum type="arabicPeriod"/>
            </a:pPr>
            <a:r>
              <a:rPr lang="en-AU" sz="1000" b="0" dirty="0"/>
              <a:t>There are many thing you can do as a member of this community – the first step you’ve already made by coming out tonight and learning more about alcohol and other drugs. </a:t>
            </a:r>
          </a:p>
          <a:p>
            <a:pPr marL="228600" indent="-228600">
              <a:buFont typeface="+mj-lt"/>
              <a:buAutoNum type="arabicPeriod"/>
            </a:pPr>
            <a:r>
              <a:rPr lang="en-AU" sz="1000" dirty="0"/>
              <a:t>Get educated about drugs – access websites</a:t>
            </a:r>
            <a:r>
              <a:rPr lang="en-AU" sz="1000" baseline="0" dirty="0"/>
              <a:t> like the </a:t>
            </a:r>
            <a:r>
              <a:rPr lang="en-AU" sz="1000" b="1" baseline="0" dirty="0"/>
              <a:t>ADF Breaking the ice </a:t>
            </a:r>
            <a:r>
              <a:rPr lang="en-AU" sz="1000" baseline="0" dirty="0"/>
              <a:t>www.adf.org.au/breakingtheice and read resources like </a:t>
            </a:r>
            <a:r>
              <a:rPr lang="en-AU" sz="1000" b="1" baseline="0" dirty="0"/>
              <a:t>The Other Talk </a:t>
            </a:r>
            <a:r>
              <a:rPr lang="en-AU" sz="1000" baseline="0" dirty="0"/>
              <a:t>theothertalk.org.au for further info about how to talk to your kids about AOD</a:t>
            </a:r>
            <a:endParaRPr lang="en-AU" sz="1000" dirty="0"/>
          </a:p>
          <a:p>
            <a:pPr marL="228600" indent="-228600">
              <a:buFont typeface="+mj-lt"/>
              <a:buAutoNum type="arabicPeriod"/>
            </a:pPr>
            <a:r>
              <a:rPr lang="en-AU" sz="1000" dirty="0"/>
              <a:t>If you are a parent</a:t>
            </a:r>
            <a:r>
              <a:rPr lang="en-AU" sz="1000" baseline="0" dirty="0"/>
              <a:t> – be a good role model – parents can be some of the strongest influences both positive and negative on a young persons use of alcohol and other drugs</a:t>
            </a:r>
          </a:p>
          <a:p>
            <a:pPr marL="628650" lvl="1" indent="-171450">
              <a:buFont typeface="Arial" panose="020B0604020202020204" pitchFamily="34" charset="0"/>
              <a:buChar char="•"/>
            </a:pPr>
            <a:r>
              <a:rPr lang="en-AU" sz="1000" baseline="0" dirty="0"/>
              <a:t>If you're not a parent you can also form good relationships with young people and mentor them </a:t>
            </a:r>
          </a:p>
          <a:p>
            <a:pPr marL="628650" lvl="1" indent="-171450">
              <a:buFont typeface="Arial" panose="020B0604020202020204" pitchFamily="34" charset="0"/>
              <a:buChar char="•"/>
            </a:pPr>
            <a:r>
              <a:rPr lang="en-AU" sz="1000" baseline="0" dirty="0"/>
              <a:t>Important for young people to have an connection with other adults outside the family</a:t>
            </a:r>
          </a:p>
          <a:p>
            <a:pPr marL="228600" indent="-228600" defTabSz="449263" fontAlgn="base">
              <a:spcBef>
                <a:spcPts val="525"/>
              </a:spcBef>
              <a:spcAft>
                <a:spcPct val="0"/>
              </a:spcAft>
              <a:buClr>
                <a:srgbClr val="161D25"/>
              </a:buClr>
              <a:buSzPct val="100000"/>
              <a:buFont typeface="+mj-lt"/>
              <a:buAutoNum type="arabicPeriod"/>
              <a:defRPr/>
            </a:pPr>
            <a:r>
              <a:rPr lang="en-US" altLang="en-US" sz="1000" dirty="0">
                <a:solidFill>
                  <a:srgbClr val="000000"/>
                </a:solidFill>
                <a:cs typeface="Arial" charset="0"/>
              </a:rPr>
              <a:t>Plan the time to talk – maybe after something has been on the media</a:t>
            </a:r>
            <a:r>
              <a:rPr lang="en-US" altLang="en-US" sz="1000" baseline="0" dirty="0">
                <a:solidFill>
                  <a:srgbClr val="000000"/>
                </a:solidFill>
                <a:cs typeface="Arial" charset="0"/>
              </a:rPr>
              <a:t> about alcohol and other drugs. </a:t>
            </a:r>
            <a:endParaRPr lang="en-US" altLang="en-US" sz="1000" dirty="0">
              <a:solidFill>
                <a:srgbClr val="000000"/>
              </a:solidFill>
              <a:cs typeface="Arial" charset="0"/>
            </a:endParaRPr>
          </a:p>
          <a:p>
            <a:pPr marL="628650" lvl="1" indent="-171450" defTabSz="449263" fontAlgn="base">
              <a:spcBef>
                <a:spcPts val="525"/>
              </a:spcBef>
              <a:spcAft>
                <a:spcPct val="0"/>
              </a:spcAft>
              <a:buClr>
                <a:srgbClr val="161D25"/>
              </a:buClr>
              <a:buSzPct val="100000"/>
              <a:buFont typeface="Arial" panose="020B0604020202020204" pitchFamily="34" charset="0"/>
              <a:buChar char="•"/>
              <a:defRPr/>
            </a:pPr>
            <a:r>
              <a:rPr lang="en-US" altLang="en-US" sz="1000" dirty="0">
                <a:solidFill>
                  <a:srgbClr val="000000"/>
                </a:solidFill>
                <a:cs typeface="Arial" charset="0"/>
              </a:rPr>
              <a:t>Practice what you want to say</a:t>
            </a:r>
          </a:p>
          <a:p>
            <a:pPr marL="628650" lvl="1" indent="-171450" defTabSz="449263" fontAlgn="base">
              <a:spcBef>
                <a:spcPts val="525"/>
              </a:spcBef>
              <a:spcAft>
                <a:spcPct val="0"/>
              </a:spcAft>
              <a:buClr>
                <a:srgbClr val="161D25"/>
              </a:buClr>
              <a:buSzPct val="100000"/>
              <a:buFont typeface="Arial" panose="020B0604020202020204" pitchFamily="34" charset="0"/>
              <a:buChar char="•"/>
              <a:defRPr/>
            </a:pPr>
            <a:r>
              <a:rPr lang="en-US" altLang="en-US" sz="1000" dirty="0">
                <a:solidFill>
                  <a:srgbClr val="000000"/>
                </a:solidFill>
                <a:cs typeface="Arial" charset="0"/>
              </a:rPr>
              <a:t>Think about where and how (cars can be good because they</a:t>
            </a:r>
            <a:r>
              <a:rPr lang="en-US" altLang="en-US" sz="1000" baseline="0" dirty="0">
                <a:solidFill>
                  <a:srgbClr val="000000"/>
                </a:solidFill>
                <a:cs typeface="Arial" charset="0"/>
              </a:rPr>
              <a:t> are a captive audience and they also don’t have to look at you – i.e. they are sitting next week. </a:t>
            </a:r>
            <a:endParaRPr lang="en-US" altLang="en-US" sz="1000" dirty="0">
              <a:solidFill>
                <a:srgbClr val="000000"/>
              </a:solidFill>
              <a:cs typeface="Arial" charset="0"/>
            </a:endParaRPr>
          </a:p>
          <a:p>
            <a:pPr marL="628650" lvl="1" indent="-171450" defTabSz="449263" fontAlgn="base">
              <a:spcBef>
                <a:spcPts val="525"/>
              </a:spcBef>
              <a:spcAft>
                <a:spcPct val="0"/>
              </a:spcAft>
              <a:buClr>
                <a:srgbClr val="161D25"/>
              </a:buClr>
              <a:buSzPct val="100000"/>
              <a:buFont typeface="Arial" panose="020B0604020202020204" pitchFamily="34" charset="0"/>
              <a:buChar char="•"/>
              <a:defRPr/>
            </a:pPr>
            <a:r>
              <a:rPr lang="en-US" altLang="en-US" sz="1000" dirty="0">
                <a:solidFill>
                  <a:srgbClr val="000000"/>
                </a:solidFill>
                <a:cs typeface="Arial" charset="0"/>
              </a:rPr>
              <a:t>Don’t be too directive</a:t>
            </a:r>
          </a:p>
          <a:p>
            <a:pPr marL="628650" lvl="1" indent="-171450" defTabSz="449263" fontAlgn="base">
              <a:spcBef>
                <a:spcPts val="525"/>
              </a:spcBef>
              <a:spcAft>
                <a:spcPct val="0"/>
              </a:spcAft>
              <a:buClr>
                <a:srgbClr val="161D25"/>
              </a:buClr>
              <a:buSzPct val="100000"/>
              <a:buFont typeface="Arial" panose="020B0604020202020204" pitchFamily="34" charset="0"/>
              <a:buChar char="•"/>
              <a:defRPr/>
            </a:pPr>
            <a:r>
              <a:rPr lang="en-US" altLang="en-US" sz="1000" dirty="0">
                <a:solidFill>
                  <a:srgbClr val="000000"/>
                </a:solidFill>
                <a:cs typeface="Arial" charset="0"/>
              </a:rPr>
              <a:t>Remain calm and supportive</a:t>
            </a:r>
          </a:p>
          <a:p>
            <a:pPr marL="628650" lvl="1" indent="-171450" defTabSz="449263" fontAlgn="base">
              <a:spcBef>
                <a:spcPts val="525"/>
              </a:spcBef>
              <a:spcAft>
                <a:spcPct val="0"/>
              </a:spcAft>
              <a:buClr>
                <a:srgbClr val="161D25"/>
              </a:buClr>
              <a:buSzPct val="100000"/>
              <a:buFont typeface="Arial" panose="020B0604020202020204" pitchFamily="34" charset="0"/>
              <a:buChar char="•"/>
              <a:defRPr/>
            </a:pPr>
            <a:r>
              <a:rPr lang="en-US" altLang="en-US" sz="1000" dirty="0">
                <a:solidFill>
                  <a:srgbClr val="000000"/>
                </a:solidFill>
                <a:cs typeface="Arial" charset="0"/>
              </a:rPr>
              <a:t>Be prepared that it may take time.</a:t>
            </a:r>
            <a:endParaRPr lang="en-AU" sz="1000" dirty="0"/>
          </a:p>
          <a:p>
            <a:pPr marL="628650" lvl="1" indent="-171450">
              <a:buFont typeface="Arial" panose="020B0604020202020204" pitchFamily="34" charset="0"/>
              <a:buChar char="•"/>
            </a:pPr>
            <a:r>
              <a:rPr lang="en-AU" sz="1000" dirty="0"/>
              <a:t>Informing people about the effects and the harms associated with the use of alcohol and other drugs providing positive role modelling of alcohol and other drug use </a:t>
            </a:r>
          </a:p>
          <a:p>
            <a:pPr marL="628650" lvl="1" indent="-171450">
              <a:buFont typeface="Arial" panose="020B0604020202020204" pitchFamily="34" charset="0"/>
              <a:buChar char="•"/>
            </a:pPr>
            <a:r>
              <a:rPr lang="en-AU" sz="1000" dirty="0"/>
              <a:t>Helping people to reduce stress in their lives </a:t>
            </a:r>
            <a:endParaRPr lang="en-AU" sz="1000" baseline="0" dirty="0"/>
          </a:p>
          <a:p>
            <a:pPr marL="228600" indent="-228600">
              <a:buFont typeface="+mj-lt"/>
              <a:buAutoNum type="arabicPeriod"/>
            </a:pPr>
            <a:r>
              <a:rPr lang="en-AU" sz="1000" baseline="0" dirty="0"/>
              <a:t>Join your local Community Drug Action Team (CDAT). CDATs are </a:t>
            </a:r>
            <a:r>
              <a:rPr lang="en-AU" sz="1000" kern="1200" dirty="0">
                <a:solidFill>
                  <a:schemeClr val="tx1"/>
                </a:solidFill>
                <a:effectLst/>
                <a:latin typeface="+mn-lt"/>
                <a:ea typeface="+mn-ea"/>
                <a:cs typeface="+mn-cs"/>
              </a:rPr>
              <a:t>groups of volunteers across New South Wales who work together to minimise and prevent the harmful use of alcohol and other drugs in their neighbourhoods.</a:t>
            </a:r>
            <a:r>
              <a:rPr lang="en-AU" sz="1000" kern="1200" baseline="0" dirty="0">
                <a:solidFill>
                  <a:schemeClr val="tx1"/>
                </a:solidFill>
                <a:effectLst/>
                <a:latin typeface="+mn-lt"/>
                <a:ea typeface="+mn-ea"/>
                <a:cs typeface="+mn-cs"/>
              </a:rPr>
              <a:t> </a:t>
            </a:r>
            <a:r>
              <a:rPr lang="en-AU" sz="1000" kern="1200" dirty="0">
                <a:solidFill>
                  <a:schemeClr val="tx1"/>
                </a:solidFill>
                <a:effectLst/>
                <a:latin typeface="+mn-lt"/>
                <a:ea typeface="+mn-ea"/>
                <a:cs typeface="+mn-cs"/>
              </a:rPr>
              <a:t>Their development is informed by a framework</a:t>
            </a:r>
            <a:r>
              <a:rPr lang="en-AU" sz="1000" kern="1200" baseline="0" dirty="0">
                <a:solidFill>
                  <a:schemeClr val="tx1"/>
                </a:solidFill>
                <a:effectLst/>
                <a:latin typeface="+mn-lt"/>
                <a:ea typeface="+mn-ea"/>
                <a:cs typeface="+mn-cs"/>
              </a:rPr>
              <a:t> of action </a:t>
            </a:r>
            <a:r>
              <a:rPr lang="en-AU" sz="1000" kern="1200" dirty="0">
                <a:solidFill>
                  <a:schemeClr val="tx1"/>
                </a:solidFill>
                <a:effectLst/>
                <a:latin typeface="+mn-lt"/>
                <a:ea typeface="+mn-ea"/>
                <a:cs typeface="+mn-cs"/>
              </a:rPr>
              <a:t>which outlines the program’s direction over the next three years. </a:t>
            </a:r>
            <a:endParaRPr lang="en-AU" sz="1000" baseline="0" dirty="0"/>
          </a:p>
          <a:p>
            <a:pPr marL="228600" indent="-228600">
              <a:buFont typeface="+mj-lt"/>
              <a:buAutoNum type="arabicPeriod"/>
            </a:pPr>
            <a:r>
              <a:rPr lang="en-AU" sz="1000" baseline="0" dirty="0"/>
              <a:t>Join a Good Sports club. Good Sports is a community program of the ADF – which reduces AOD related harms within sporting clubs helping them make more health, safe and family friendly environments for the community</a:t>
            </a:r>
          </a:p>
          <a:p>
            <a:pPr marL="228600" indent="-228600">
              <a:buFont typeface="+mj-lt"/>
              <a:buAutoNum type="arabicPeriod"/>
            </a:pPr>
            <a:r>
              <a:rPr lang="en-AU" sz="1000" dirty="0"/>
              <a:t>Benefits of sporting clubs and participation in communities</a:t>
            </a:r>
          </a:p>
          <a:p>
            <a:pPr marL="628650" lvl="1" indent="-171450" eaLnBrk="1" fontAlgn="auto" hangingPunct="1">
              <a:spcBef>
                <a:spcPts val="0"/>
              </a:spcBef>
              <a:spcAft>
                <a:spcPts val="0"/>
              </a:spcAft>
              <a:buFont typeface="Arial" panose="020B0604020202020204" pitchFamily="34" charset="0"/>
              <a:buChar char="•"/>
              <a:defRPr/>
            </a:pPr>
            <a:r>
              <a:rPr lang="en-AU" sz="1000" dirty="0"/>
              <a:t>Catalyst for community gatherings</a:t>
            </a:r>
          </a:p>
          <a:p>
            <a:pPr marL="628650" lvl="1" indent="-171450" eaLnBrk="1" fontAlgn="auto" hangingPunct="1">
              <a:spcBef>
                <a:spcPts val="0"/>
              </a:spcBef>
              <a:spcAft>
                <a:spcPts val="0"/>
              </a:spcAft>
              <a:buFont typeface="Arial" panose="020B0604020202020204" pitchFamily="34" charset="0"/>
              <a:buChar char="•"/>
              <a:defRPr/>
            </a:pPr>
            <a:r>
              <a:rPr lang="en-AU" sz="1000" dirty="0"/>
              <a:t>Creates social capital = collected benefits that come to individuals and a community</a:t>
            </a:r>
          </a:p>
          <a:p>
            <a:pPr marL="628650" lvl="1" indent="-171450" eaLnBrk="1" fontAlgn="auto" hangingPunct="1">
              <a:spcBef>
                <a:spcPts val="0"/>
              </a:spcBef>
              <a:spcAft>
                <a:spcPts val="0"/>
              </a:spcAft>
              <a:buFont typeface="Arial" panose="020B0604020202020204" pitchFamily="34" charset="0"/>
              <a:buChar char="•"/>
              <a:defRPr/>
            </a:pPr>
            <a:r>
              <a:rPr lang="en-AU" sz="1000" dirty="0"/>
              <a:t>For the individuals – improves physical and mental health</a:t>
            </a:r>
          </a:p>
          <a:p>
            <a:pPr marL="628650" lvl="1" indent="-171450" eaLnBrk="1" fontAlgn="auto" hangingPunct="1">
              <a:spcBef>
                <a:spcPts val="0"/>
              </a:spcBef>
              <a:spcAft>
                <a:spcPts val="0"/>
              </a:spcAft>
              <a:buFont typeface="Arial" panose="020B0604020202020204" pitchFamily="34" charset="0"/>
              <a:buChar char="•"/>
              <a:defRPr/>
            </a:pPr>
            <a:r>
              <a:rPr lang="en-AU" sz="1000" dirty="0"/>
              <a:t>Developing safe environments that reduce the risk of harmful use. </a:t>
            </a:r>
          </a:p>
        </p:txBody>
      </p:sp>
      <p:sp>
        <p:nvSpPr>
          <p:cNvPr id="4" name="Slide Number Placeholder 3"/>
          <p:cNvSpPr>
            <a:spLocks noGrp="1"/>
          </p:cNvSpPr>
          <p:nvPr>
            <p:ph type="sldNum" sz="quarter" idx="10"/>
          </p:nvPr>
        </p:nvSpPr>
        <p:spPr/>
        <p:txBody>
          <a:bodyPr/>
          <a:lstStyle/>
          <a:p>
            <a:fld id="{37217E78-21D6-407C-9D30-CCDEB7129BE7}" type="slidenum">
              <a:rPr lang="en-AU" smtClean="0"/>
              <a:t>26</a:t>
            </a:fld>
            <a:endParaRPr lang="en-AU"/>
          </a:p>
        </p:txBody>
      </p:sp>
    </p:spTree>
    <p:extLst>
      <p:ext uri="{BB962C8B-B14F-4D97-AF65-F5344CB8AC3E}">
        <p14:creationId xmlns:p14="http://schemas.microsoft.com/office/powerpoint/2010/main" val="14029139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mj-lt"/>
              <a:buNone/>
              <a:tabLst/>
              <a:defRPr/>
            </a:pPr>
            <a:r>
              <a:rPr lang="en-AU" sz="1000" b="1" dirty="0"/>
              <a:t>This slide summarises the</a:t>
            </a:r>
            <a:r>
              <a:rPr lang="en-AU" sz="1000" b="1" baseline="0" dirty="0"/>
              <a:t> presentation. </a:t>
            </a:r>
            <a:r>
              <a:rPr lang="en-AU" sz="1000" b="1" dirty="0"/>
              <a:t>Don’t panic</a:t>
            </a:r>
            <a:r>
              <a:rPr lang="en-AU" sz="1000" b="1" baseline="0" dirty="0"/>
              <a:t> – or believe everything you see and hear in the media.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altLang="en-US" sz="1000" dirty="0"/>
              <a:t>Prevalence of methamphetamine is still relatively low </a:t>
            </a:r>
            <a:r>
              <a:rPr lang="en-AU" altLang="en-US" sz="1000" baseline="0" dirty="0"/>
              <a:t>when c</a:t>
            </a:r>
            <a:r>
              <a:rPr lang="en-AU" sz="1000" baseline="0" dirty="0"/>
              <a:t>ompared to Australians use of other drugs like alcohol and cannabis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000" baseline="0" dirty="0"/>
              <a:t>8/10 Australians reporting alcohol use in the last year</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000" baseline="0" dirty="0"/>
              <a:t>1/10 reporting cannabis use in the last year and approximately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000" baseline="0" dirty="0"/>
              <a:t>1/50 reporting methamphetamine use in the last year (NDSHS</a:t>
            </a:r>
            <a:r>
              <a:rPr lang="en-AU" sz="1000" baseline="0"/>
              <a:t>, 2016). </a:t>
            </a:r>
            <a:endParaRPr lang="en-AU" sz="1000" dirty="0"/>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tLang="en-US" sz="1000" baseline="0" dirty="0"/>
              <a:t>Alcohol</a:t>
            </a:r>
            <a:r>
              <a:rPr lang="en-AU" altLang="en-US" sz="1000" dirty="0"/>
              <a:t> is still the major drug of concern.</a:t>
            </a:r>
            <a:r>
              <a:rPr lang="en-AU" altLang="en-US" sz="1000" baseline="0" dirty="0"/>
              <a:t> </a:t>
            </a:r>
          </a:p>
          <a:p>
            <a:pPr marL="228600" marR="0" lvl="1" indent="-228600" algn="l" defTabSz="914400" rtl="0" eaLnBrk="1" fontAlgn="auto" latinLnBrk="0" hangingPunct="1">
              <a:lnSpc>
                <a:spcPct val="100000"/>
              </a:lnSpc>
              <a:spcBef>
                <a:spcPts val="0"/>
              </a:spcBef>
              <a:spcAft>
                <a:spcPts val="0"/>
              </a:spcAft>
              <a:buClrTx/>
              <a:buSzTx/>
              <a:buFont typeface="+mj-lt"/>
              <a:buAutoNum type="arabicPeriod" startAt="2"/>
              <a:tabLst/>
              <a:defRPr/>
            </a:pPr>
            <a:r>
              <a:rPr lang="en-AU" altLang="en-US" sz="1000" baseline="0" dirty="0"/>
              <a:t>However where use is high or dependent, the impact is often great – for the user, their significant others and the community at large. </a:t>
            </a:r>
          </a:p>
          <a:p>
            <a:pPr marL="228600" marR="0" lvl="1" indent="-228600" algn="l" defTabSz="914400" rtl="0" eaLnBrk="1" fontAlgn="auto" latinLnBrk="0" hangingPunct="1">
              <a:lnSpc>
                <a:spcPct val="100000"/>
              </a:lnSpc>
              <a:spcBef>
                <a:spcPts val="0"/>
              </a:spcBef>
              <a:spcAft>
                <a:spcPts val="0"/>
              </a:spcAft>
              <a:buClrTx/>
              <a:buSzTx/>
              <a:buFont typeface="+mj-lt"/>
              <a:buAutoNum type="arabicPeriod" startAt="2"/>
              <a:tabLst/>
              <a:defRPr/>
            </a:pPr>
            <a:r>
              <a:rPr lang="en-AU" altLang="en-US" sz="1000" baseline="0" dirty="0"/>
              <a:t>There is more availability of the more potent form of the drug (c</a:t>
            </a:r>
            <a:r>
              <a:rPr lang="en-AU" altLang="en-US" sz="1000" dirty="0"/>
              <a:t>rystalline</a:t>
            </a:r>
            <a:r>
              <a:rPr lang="en-AU" altLang="en-US" sz="1000" baseline="0" dirty="0"/>
              <a:t> </a:t>
            </a:r>
            <a:r>
              <a:rPr lang="en-AU" altLang="en-US" sz="1000" dirty="0"/>
              <a:t>methamphetamine  - ice) in</a:t>
            </a:r>
            <a:r>
              <a:rPr lang="en-AU" altLang="en-US" sz="1000" baseline="0" dirty="0"/>
              <a:t> Australia.  Police seizures of the drug have increased significantly in the past 5 years and much of it is now being manufactured here. The price has also dropped in the past five years. </a:t>
            </a:r>
          </a:p>
          <a:p>
            <a:pPr marL="228600" marR="0" lvl="1" indent="-228600" algn="l" defTabSz="914400" rtl="0" eaLnBrk="1" fontAlgn="auto" latinLnBrk="0" hangingPunct="1">
              <a:lnSpc>
                <a:spcPct val="100000"/>
              </a:lnSpc>
              <a:spcBef>
                <a:spcPts val="0"/>
              </a:spcBef>
              <a:spcAft>
                <a:spcPts val="0"/>
              </a:spcAft>
              <a:buClrTx/>
              <a:buSzTx/>
              <a:buFont typeface="+mj-lt"/>
              <a:buAutoNum type="arabicPeriod" startAt="2"/>
              <a:tabLst/>
              <a:defRPr/>
            </a:pPr>
            <a:r>
              <a:rPr lang="en-AU" altLang="en-US" sz="1000" baseline="0" dirty="0"/>
              <a:t>The 4-6 times increase in purity of the drug would explain why we are seeing more impact and harms associated with use of the drug in Australia. More people are accessing treatment methamphetamines in NSW and emergency department admissions in NSW are also increasing. </a:t>
            </a:r>
          </a:p>
          <a:p>
            <a:pPr marL="228600" marR="0" lvl="1" indent="-228600" algn="l" defTabSz="914400" rtl="0" eaLnBrk="1" fontAlgn="auto" latinLnBrk="0" hangingPunct="1">
              <a:lnSpc>
                <a:spcPct val="100000"/>
              </a:lnSpc>
              <a:spcBef>
                <a:spcPts val="0"/>
              </a:spcBef>
              <a:spcAft>
                <a:spcPts val="0"/>
              </a:spcAft>
              <a:buClrTx/>
              <a:buSzTx/>
              <a:buFont typeface="+mj-lt"/>
              <a:buAutoNum type="arabicPeriod" startAt="2"/>
              <a:tabLst/>
              <a:defRPr/>
            </a:pPr>
            <a:r>
              <a:rPr lang="en-AU" altLang="en-US" sz="1000" baseline="0" dirty="0"/>
              <a:t>However help and support is available and the good news is that treatment works. </a:t>
            </a:r>
            <a:endParaRPr lang="en-AU" altLang="en-US" sz="1000" dirty="0"/>
          </a:p>
        </p:txBody>
      </p:sp>
      <p:sp>
        <p:nvSpPr>
          <p:cNvPr id="4" name="Slide Number Placeholder 3"/>
          <p:cNvSpPr>
            <a:spLocks noGrp="1"/>
          </p:cNvSpPr>
          <p:nvPr>
            <p:ph type="sldNum" sz="quarter" idx="10"/>
          </p:nvPr>
        </p:nvSpPr>
        <p:spPr/>
        <p:txBody>
          <a:bodyPr/>
          <a:lstStyle/>
          <a:p>
            <a:fld id="{F0D0126A-8C69-42B4-8D01-3883660A2332}" type="slidenum">
              <a:rPr lang="en-AU" smtClean="0"/>
              <a:t>27</a:t>
            </a:fld>
            <a:endParaRPr lang="en-AU"/>
          </a:p>
        </p:txBody>
      </p:sp>
    </p:spTree>
    <p:extLst>
      <p:ext uri="{BB962C8B-B14F-4D97-AF65-F5344CB8AC3E}">
        <p14:creationId xmlns:p14="http://schemas.microsoft.com/office/powerpoint/2010/main" val="6247932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sz="1200" b="1" dirty="0">
                <a:solidFill>
                  <a:schemeClr val="tx1"/>
                </a:solidFill>
              </a:rPr>
              <a:t>This slide</a:t>
            </a:r>
            <a:r>
              <a:rPr lang="en-AU" sz="1200" b="1" baseline="0" dirty="0">
                <a:solidFill>
                  <a:schemeClr val="tx1"/>
                </a:solidFill>
              </a:rPr>
              <a:t> includes</a:t>
            </a:r>
            <a:r>
              <a:rPr lang="en-AU" sz="1200" b="1" dirty="0">
                <a:solidFill>
                  <a:schemeClr val="tx1"/>
                </a:solidFill>
              </a:rPr>
              <a:t> key</a:t>
            </a:r>
            <a:r>
              <a:rPr lang="en-AU" sz="1200" b="1" baseline="0" dirty="0">
                <a:solidFill>
                  <a:schemeClr val="tx1"/>
                </a:solidFill>
              </a:rPr>
              <a:t> </a:t>
            </a:r>
            <a:r>
              <a:rPr lang="en-US" sz="1200" b="1" kern="1200" dirty="0">
                <a:solidFill>
                  <a:schemeClr val="tx1"/>
                </a:solidFill>
                <a:effectLst/>
                <a:latin typeface="+mn-lt"/>
                <a:ea typeface="+mn-ea"/>
                <a:cs typeface="+mn-cs"/>
              </a:rPr>
              <a:t>drug and alcohol services in NSW –</a:t>
            </a:r>
            <a:r>
              <a:rPr lang="en-US" sz="1200" b="1" kern="1200" baseline="0" dirty="0">
                <a:solidFill>
                  <a:schemeClr val="tx1"/>
                </a:solidFill>
                <a:effectLst/>
                <a:latin typeface="+mn-lt"/>
                <a:ea typeface="+mn-ea"/>
                <a:cs typeface="+mn-cs"/>
              </a:rPr>
              <a:t> </a:t>
            </a:r>
            <a:r>
              <a:rPr lang="en-AU" sz="1200" b="1" kern="1200" baseline="0" dirty="0">
                <a:solidFill>
                  <a:schemeClr val="tx1"/>
                </a:solidFill>
                <a:effectLst/>
                <a:latin typeface="+mn-lt"/>
                <a:ea typeface="+mn-ea"/>
                <a:cs typeface="+mn-cs"/>
              </a:rPr>
              <a:t>Please u</a:t>
            </a:r>
            <a:r>
              <a:rPr lang="en-AU" sz="1200" b="1" dirty="0">
                <a:solidFill>
                  <a:schemeClr val="tx1"/>
                </a:solidFill>
              </a:rPr>
              <a:t>pdate this slide to include all local AOD services in your area. </a:t>
            </a:r>
          </a:p>
          <a:p>
            <a:pPr marL="228600" indent="-228600">
              <a:buFont typeface="+mj-lt"/>
              <a:buAutoNum type="arabicPeriod"/>
            </a:pPr>
            <a:r>
              <a:rPr lang="en-US" sz="1200" kern="1200" dirty="0">
                <a:solidFill>
                  <a:schemeClr val="tx1"/>
                </a:solidFill>
                <a:effectLst/>
                <a:latin typeface="+mn-lt"/>
                <a:ea typeface="+mn-ea"/>
                <a:cs typeface="+mn-cs"/>
              </a:rPr>
              <a:t>There are a number of support and information services across New South Wales that can provide professional help for people experiencing drug use problems and peer support for friends and families.</a:t>
            </a:r>
          </a:p>
          <a:p>
            <a:pPr marL="228600" indent="-228600">
              <a:buFont typeface="+mj-lt"/>
              <a:buAutoNum type="arabicPeriod"/>
            </a:pPr>
            <a:r>
              <a:rPr lang="en-US" sz="1200" kern="1200" dirty="0">
                <a:solidFill>
                  <a:schemeClr val="tx1"/>
                </a:solidFill>
                <a:effectLst/>
                <a:latin typeface="+mn-lt"/>
                <a:ea typeface="+mn-ea"/>
                <a:cs typeface="+mn-cs"/>
              </a:rPr>
              <a:t>Alcohol and Drug Information Service (ADIS)</a:t>
            </a:r>
            <a:r>
              <a:rPr lang="en-US" sz="1200" kern="1200" baseline="0" dirty="0">
                <a:solidFill>
                  <a:schemeClr val="tx1"/>
                </a:solidFill>
                <a:effectLst/>
                <a:latin typeface="+mn-lt"/>
                <a:ea typeface="+mn-ea"/>
                <a:cs typeface="+mn-cs"/>
              </a:rPr>
              <a:t> is a 24 hour advice and counselling line it can also refer you to local AOD services available in your area. </a:t>
            </a:r>
          </a:p>
          <a:p>
            <a:pPr marL="228600" indent="-228600">
              <a:buFont typeface="+mj-lt"/>
              <a:buAutoNum type="arabicPeriod"/>
            </a:pPr>
            <a:r>
              <a:rPr lang="en-US" sz="1200" kern="1200" baseline="0" dirty="0">
                <a:solidFill>
                  <a:schemeClr val="tx1"/>
                </a:solidFill>
                <a:effectLst/>
                <a:latin typeface="+mn-lt"/>
                <a:ea typeface="+mn-ea"/>
                <a:cs typeface="+mn-cs"/>
              </a:rPr>
              <a:t>The Stimulant Treatment Line is a NSW </a:t>
            </a:r>
            <a:r>
              <a:rPr lang="en-AU" sz="1200" dirty="0">
                <a:solidFill>
                  <a:schemeClr val="tx1"/>
                </a:solidFill>
              </a:rPr>
              <a:t>helpline if you have questions about psychostimulants (amphetamines, methamphetamines, cocaine, and ecstasy).</a:t>
            </a:r>
            <a:r>
              <a:rPr lang="en-AU" sz="1200" baseline="0" dirty="0">
                <a:solidFill>
                  <a:schemeClr val="tx1"/>
                </a:solidFill>
              </a:rPr>
              <a:t> It </a:t>
            </a:r>
            <a:r>
              <a:rPr lang="en-AU" sz="1200" dirty="0">
                <a:solidFill>
                  <a:schemeClr val="tx1"/>
                </a:solidFill>
              </a:rPr>
              <a:t>operates a 24 hour, 7 day a week phone line offering advice, support, referral, and counselling for people concerned about stimulants.</a:t>
            </a:r>
          </a:p>
          <a:p>
            <a:pPr marL="228600" indent="-228600">
              <a:buFont typeface="+mj-lt"/>
              <a:buAutoNum type="arabicPeriod"/>
            </a:pPr>
            <a:r>
              <a:rPr lang="en-AU" sz="1200" b="0" kern="1200" dirty="0">
                <a:solidFill>
                  <a:schemeClr val="tx1"/>
                </a:solidFill>
                <a:effectLst/>
                <a:latin typeface="+mn-lt"/>
                <a:ea typeface="+mn-ea"/>
                <a:cs typeface="+mn-cs"/>
              </a:rPr>
              <a:t>Family Drug Support is a support and information helpline that </a:t>
            </a:r>
            <a:r>
              <a:rPr lang="en-AU" sz="1200" b="0" dirty="0">
                <a:solidFill>
                  <a:schemeClr val="tx1"/>
                </a:solidFill>
              </a:rPr>
              <a:t>provides up to date information on all aspects of alcohol and drug use relative to the families of alcohol and other drug users. Its staffed</a:t>
            </a:r>
            <a:r>
              <a:rPr lang="en-AU" sz="1200" b="0" baseline="0" dirty="0">
                <a:solidFill>
                  <a:schemeClr val="tx1"/>
                </a:solidFill>
              </a:rPr>
              <a:t> by volunteers and is available 7 days a week/24 hours a day </a:t>
            </a:r>
            <a:endParaRPr lang="en-AU" sz="1200" b="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7217E78-21D6-407C-9D30-CCDEB7129BE7}" type="slidenum">
              <a:rPr lang="en-AU" smtClean="0"/>
              <a:t>28</a:t>
            </a:fld>
            <a:endParaRPr lang="en-AU"/>
          </a:p>
        </p:txBody>
      </p:sp>
    </p:spTree>
    <p:extLst>
      <p:ext uri="{BB962C8B-B14F-4D97-AF65-F5344CB8AC3E}">
        <p14:creationId xmlns:p14="http://schemas.microsoft.com/office/powerpoint/2010/main" val="29209282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r>
              <a:rPr lang="en-US" sz="1200" b="1" kern="1200" dirty="0">
                <a:solidFill>
                  <a:schemeClr val="tx1"/>
                </a:solidFill>
                <a:effectLst/>
                <a:latin typeface="+mn-lt"/>
                <a:ea typeface="+mn-ea"/>
                <a:cs typeface="+mn-cs"/>
              </a:rPr>
              <a:t>Thank the audience for attending the forum and being part of the solution.</a:t>
            </a:r>
            <a:r>
              <a:rPr lang="en-US" sz="1200" b="1" kern="1200" baseline="0" dirty="0">
                <a:solidFill>
                  <a:schemeClr val="tx1"/>
                </a:solidFill>
                <a:effectLst/>
                <a:latin typeface="+mn-lt"/>
                <a:ea typeface="+mn-ea"/>
                <a:cs typeface="+mn-cs"/>
              </a:rPr>
              <a:t> R</a:t>
            </a:r>
            <a:r>
              <a:rPr lang="en-US" sz="1200" b="1" kern="1200" dirty="0">
                <a:solidFill>
                  <a:schemeClr val="tx1"/>
                </a:solidFill>
                <a:effectLst/>
                <a:latin typeface="+mn-lt"/>
                <a:ea typeface="+mn-ea"/>
                <a:cs typeface="+mn-cs"/>
              </a:rPr>
              <a:t>emind them of where they can</a:t>
            </a:r>
            <a:r>
              <a:rPr lang="en-US" sz="1200" b="1" kern="1200" baseline="0" dirty="0">
                <a:solidFill>
                  <a:schemeClr val="tx1"/>
                </a:solidFill>
                <a:effectLst/>
                <a:latin typeface="+mn-lt"/>
                <a:ea typeface="+mn-ea"/>
                <a:cs typeface="+mn-cs"/>
              </a:rPr>
              <a:t> get further information about methamphetamines, alcohol and other drugs. </a:t>
            </a:r>
            <a:endParaRPr lang="en-US" sz="1200" b="1" kern="1200" dirty="0">
              <a:solidFill>
                <a:schemeClr val="tx1"/>
              </a:solidFill>
              <a:effectLst/>
              <a:latin typeface="+mn-lt"/>
              <a:ea typeface="+mn-ea"/>
              <a:cs typeface="+mn-cs"/>
            </a:endParaRPr>
          </a:p>
          <a:p>
            <a:pPr marL="0" indent="0">
              <a:buFont typeface="+mj-lt"/>
              <a:buNone/>
            </a:pPr>
            <a:r>
              <a:rPr lang="en-US" sz="1200" b="1" kern="1200" dirty="0">
                <a:solidFill>
                  <a:schemeClr val="tx1"/>
                </a:solidFill>
                <a:effectLst/>
                <a:latin typeface="+mn-lt"/>
                <a:ea typeface="+mn-ea"/>
                <a:cs typeface="+mn-cs"/>
              </a:rPr>
              <a:t>The ADF </a:t>
            </a:r>
            <a:r>
              <a:rPr lang="en-US" sz="1200" b="1" kern="1200" baseline="0" dirty="0">
                <a:solidFill>
                  <a:schemeClr val="tx1"/>
                </a:solidFill>
                <a:effectLst/>
                <a:latin typeface="+mn-lt"/>
                <a:ea typeface="+mn-ea"/>
                <a:cs typeface="+mn-cs"/>
              </a:rPr>
              <a:t>website: www.adf.org.au/breakingtheice has lots of fact sheets and on-line resources including E-learning modules and videos we showed you in today’s presentation. </a:t>
            </a:r>
          </a:p>
          <a:p>
            <a:r>
              <a:rPr lang="en-US" sz="1200" b="1" kern="1200" dirty="0">
                <a:solidFill>
                  <a:schemeClr val="tx1"/>
                </a:solidFill>
                <a:effectLst/>
                <a:latin typeface="+mn-lt"/>
                <a:ea typeface="+mn-ea"/>
                <a:cs typeface="+mn-cs"/>
              </a:rPr>
              <a:t> </a:t>
            </a:r>
            <a:endParaRPr lang="en-AU"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0D0126A-8C69-42B4-8D01-3883660A2332}" type="slidenum">
              <a:rPr lang="en-AU" smtClean="0"/>
              <a:t>29</a:t>
            </a:fld>
            <a:endParaRPr lang="en-AU"/>
          </a:p>
        </p:txBody>
      </p:sp>
    </p:spTree>
    <p:extLst>
      <p:ext uri="{BB962C8B-B14F-4D97-AF65-F5344CB8AC3E}">
        <p14:creationId xmlns:p14="http://schemas.microsoft.com/office/powerpoint/2010/main" val="9069533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000" b="1" baseline="0" dirty="0"/>
              <a:t>Please click the link to open the video in your browser and play. The video is approximately 3 minutes long &amp; discusses the impact of stigma &amp; discrimination on individuals &amp; their families</a:t>
            </a:r>
          </a:p>
          <a:p>
            <a:r>
              <a:rPr lang="en-AU" sz="1000" baseline="0" dirty="0"/>
              <a:t>1. I want to thank you for coming out and learning more about a drug that still confuses and worries many. I hope this presentation and the people we have invited to speak to you tonight will clear up some of the confusion.  </a:t>
            </a:r>
          </a:p>
          <a:p>
            <a:r>
              <a:rPr lang="en-AU" sz="1000" baseline="0" dirty="0"/>
              <a:t>2. In the past five years there has been considerable media attention about crystalline methamphetamine, or “ice”.</a:t>
            </a:r>
          </a:p>
          <a:p>
            <a:r>
              <a:rPr lang="en-AU" sz="1000" baseline="0" dirty="0"/>
              <a:t>3. There is no denying that crystalline methamphetamine (or ‘ice’) causes a great deal of harm to individuals, families, front-line workers such as police and ambulance and also the community at large. Barely a week goes by without a media headline or news story about the devastating effects of this drug. </a:t>
            </a:r>
            <a:r>
              <a:rPr lang="en-AU" sz="1000" dirty="0"/>
              <a:t>Some</a:t>
            </a:r>
            <a:r>
              <a:rPr lang="en-AU" sz="1000" baseline="0" dirty="0"/>
              <a:t> of the negative media publicity has contributed to users and their families feeling very stigmatised, marginalised and discriminated against. This has had a negative impact particularly on the user but also their family and is contributing to people not coming forward and seeking treatment and support. </a:t>
            </a:r>
          </a:p>
          <a:p>
            <a:r>
              <a:rPr lang="en-AU" sz="1000" baseline="0" dirty="0"/>
              <a:t>4. To address some of the stigma and discrimination that people experience due to ‘ice’ the ADF developed a short video and asked four people to share their stories about how crystalline methamphetamine has affected their lives. Please meet Jay, Suzie, Debbie and Bonny who all told us how important it is to “see the person, not just the drug”. </a:t>
            </a:r>
          </a:p>
          <a:p>
            <a:r>
              <a:rPr lang="en-AU" sz="1000" baseline="0" dirty="0"/>
              <a:t>5. I hope you enjoy tonight's forum and see that these are people in our community who need our support and understanding and not our fear and dislike.</a:t>
            </a:r>
          </a:p>
        </p:txBody>
      </p:sp>
      <p:sp>
        <p:nvSpPr>
          <p:cNvPr id="4" name="Slide Number Placeholder 3"/>
          <p:cNvSpPr>
            <a:spLocks noGrp="1"/>
          </p:cNvSpPr>
          <p:nvPr>
            <p:ph type="sldNum" sz="quarter" idx="10"/>
          </p:nvPr>
        </p:nvSpPr>
        <p:spPr/>
        <p:txBody>
          <a:bodyPr/>
          <a:lstStyle/>
          <a:p>
            <a:fld id="{37217E78-21D6-407C-9D30-CCDEB7129BE7}" type="slidenum">
              <a:rPr lang="en-AU" smtClean="0"/>
              <a:t>3</a:t>
            </a:fld>
            <a:endParaRPr lang="en-AU"/>
          </a:p>
        </p:txBody>
      </p:sp>
    </p:spTree>
    <p:extLst>
      <p:ext uri="{BB962C8B-B14F-4D97-AF65-F5344CB8AC3E}">
        <p14:creationId xmlns:p14="http://schemas.microsoft.com/office/powerpoint/2010/main" val="30705070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sz="1000" b="1" kern="1200" dirty="0">
                <a:solidFill>
                  <a:schemeClr val="tx1"/>
                </a:solidFill>
                <a:effectLst/>
                <a:latin typeface="+mn-lt"/>
                <a:ea typeface="+mn-ea"/>
                <a:cs typeface="+mn-cs"/>
              </a:rPr>
              <a:t>Background:</a:t>
            </a:r>
            <a:r>
              <a:rPr lang="en-AU" sz="1000" b="1" kern="1200" baseline="0" dirty="0">
                <a:solidFill>
                  <a:schemeClr val="tx1"/>
                </a:solidFill>
                <a:effectLst/>
                <a:latin typeface="+mn-lt"/>
                <a:ea typeface="+mn-ea"/>
                <a:cs typeface="+mn-cs"/>
              </a:rPr>
              <a:t> </a:t>
            </a:r>
            <a:r>
              <a:rPr lang="en-AU" sz="1000" b="1" kern="1200" dirty="0">
                <a:solidFill>
                  <a:schemeClr val="tx1"/>
                </a:solidFill>
                <a:effectLst/>
                <a:latin typeface="+mn-lt"/>
                <a:ea typeface="+mn-ea"/>
                <a:cs typeface="+mn-cs"/>
              </a:rPr>
              <a:t>The intention</a:t>
            </a:r>
            <a:r>
              <a:rPr lang="en-AU" sz="1000" b="1" kern="1200" baseline="0" dirty="0">
                <a:solidFill>
                  <a:schemeClr val="tx1"/>
                </a:solidFill>
                <a:effectLst/>
                <a:latin typeface="+mn-lt"/>
                <a:ea typeface="+mn-ea"/>
                <a:cs typeface="+mn-cs"/>
              </a:rPr>
              <a:t> of this slide is to provide an overview of crystalline methamphetamine (ice) and where it sits in the family of amphetamines type stimulants (ATS). </a:t>
            </a:r>
          </a:p>
          <a:p>
            <a:pPr marL="0" marR="0" indent="0" algn="l" defTabSz="914400" rtl="0" eaLnBrk="1" fontAlgn="auto" latinLnBrk="0" hangingPunct="1">
              <a:lnSpc>
                <a:spcPct val="100000"/>
              </a:lnSpc>
              <a:spcBef>
                <a:spcPts val="0"/>
              </a:spcBef>
              <a:spcAft>
                <a:spcPts val="0"/>
              </a:spcAft>
              <a:buClrTx/>
              <a:buSzTx/>
              <a:buFontTx/>
              <a:buNone/>
              <a:tabLst/>
              <a:defRPr/>
            </a:pPr>
            <a:r>
              <a:rPr lang="en-AU" sz="1000" b="1" kern="1200" dirty="0">
                <a:solidFill>
                  <a:schemeClr val="tx1"/>
                </a:solidFill>
                <a:effectLst/>
                <a:latin typeface="+mn-lt"/>
                <a:ea typeface="+mn-ea"/>
                <a:cs typeface="+mn-cs"/>
              </a:rPr>
              <a:t>Crystalline</a:t>
            </a:r>
            <a:r>
              <a:rPr lang="en-AU" sz="1000" b="1" kern="1200" baseline="0" dirty="0">
                <a:solidFill>
                  <a:schemeClr val="tx1"/>
                </a:solidFill>
                <a:effectLst/>
                <a:latin typeface="+mn-lt"/>
                <a:ea typeface="+mn-ea"/>
                <a:cs typeface="+mn-cs"/>
              </a:rPr>
              <a:t> methamphetamine </a:t>
            </a:r>
            <a:r>
              <a:rPr lang="en-AU" sz="1000" b="0" kern="1200" baseline="0" dirty="0">
                <a:solidFill>
                  <a:schemeClr val="tx1"/>
                </a:solidFill>
                <a:effectLst/>
                <a:latin typeface="+mn-lt"/>
                <a:ea typeface="+mn-ea"/>
                <a:cs typeface="+mn-cs"/>
              </a:rPr>
              <a:t>(ice) belongs to the family of amphetamine type stimulants (ATS). These drugs generally speed up messages to the central nervous system which consists of the brain and spinal chord. When ATS are taken into the body - they make the heart and blood pump faster. They also  provide the user with more energy and alertness – which is why they are also good for the treatment of conditions such as attention deficit/hyperactivity disorder (ADD or ADHD) because they enable the brain to </a:t>
            </a:r>
            <a:r>
              <a:rPr lang="en-AU" sz="1000" dirty="0"/>
              <a:t>stay focused on an activity. </a:t>
            </a:r>
            <a:r>
              <a:rPr lang="en-AU" sz="1000" b="0" kern="1200" baseline="0" dirty="0">
                <a:solidFill>
                  <a:schemeClr val="tx1"/>
                </a:solidFill>
                <a:effectLst/>
                <a:latin typeface="+mn-lt"/>
                <a:ea typeface="+mn-ea"/>
                <a:cs typeface="+mn-cs"/>
              </a:rPr>
              <a:t>ATS also reduce appetite and increase feelings of </a:t>
            </a:r>
            <a:r>
              <a:rPr lang="en-AU" sz="1000" b="0" kern="1200" dirty="0">
                <a:solidFill>
                  <a:schemeClr val="tx1"/>
                </a:solidFill>
                <a:effectLst/>
                <a:latin typeface="+mn-lt"/>
                <a:ea typeface="+mn-ea"/>
                <a:cs typeface="+mn-cs"/>
              </a:rPr>
              <a:t>well-being</a:t>
            </a:r>
            <a:r>
              <a:rPr lang="en-AU" sz="1000" b="0" kern="1200" baseline="0" dirty="0">
                <a:solidFill>
                  <a:schemeClr val="tx1"/>
                </a:solidFill>
                <a:effectLst/>
                <a:latin typeface="+mn-lt"/>
                <a:ea typeface="+mn-ea"/>
                <a:cs typeface="+mn-cs"/>
              </a:rPr>
              <a:t> – they can also make people stay awake for longer.</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sz="1000" b="1" baseline="0" dirty="0"/>
              <a:t>The drugs Ritalin, Dexamphetamine and Adderall </a:t>
            </a:r>
            <a:r>
              <a:rPr lang="en-AU" sz="1000" baseline="0" dirty="0"/>
              <a:t>also sit under the category of ATS and these drugs are prescribed for many conditions including narcolepsy.</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sz="1000" b="1" kern="1200" dirty="0">
                <a:solidFill>
                  <a:schemeClr val="tx1"/>
                </a:solidFill>
                <a:effectLst/>
                <a:latin typeface="+mn-lt"/>
                <a:ea typeface="+mn-ea"/>
                <a:cs typeface="+mn-cs"/>
              </a:rPr>
              <a:t>The</a:t>
            </a:r>
            <a:r>
              <a:rPr lang="en-AU" sz="1000" b="1" kern="1200" baseline="0" dirty="0">
                <a:solidFill>
                  <a:schemeClr val="tx1"/>
                </a:solidFill>
                <a:effectLst/>
                <a:latin typeface="+mn-lt"/>
                <a:ea typeface="+mn-ea"/>
                <a:cs typeface="+mn-cs"/>
              </a:rPr>
              <a:t> three </a:t>
            </a:r>
            <a:r>
              <a:rPr lang="en-AU" sz="1000" b="1" kern="1200" dirty="0">
                <a:solidFill>
                  <a:schemeClr val="tx1"/>
                </a:solidFill>
                <a:effectLst/>
                <a:latin typeface="+mn-lt"/>
                <a:ea typeface="+mn-ea"/>
                <a:cs typeface="+mn-cs"/>
              </a:rPr>
              <a:t>different</a:t>
            </a:r>
            <a:r>
              <a:rPr lang="en-AU" sz="1000" b="1" kern="1200" baseline="0" dirty="0">
                <a:solidFill>
                  <a:schemeClr val="tx1"/>
                </a:solidFill>
                <a:effectLst/>
                <a:latin typeface="+mn-lt"/>
                <a:ea typeface="+mn-ea"/>
                <a:cs typeface="+mn-cs"/>
              </a:rPr>
              <a:t> forms of methamphetamines and their various strengths and how they are administered. </a:t>
            </a:r>
            <a:r>
              <a:rPr lang="en-AU" sz="1000" b="0" kern="1200" baseline="0" dirty="0">
                <a:solidFill>
                  <a:schemeClr val="tx1"/>
                </a:solidFill>
                <a:effectLst/>
                <a:latin typeface="+mn-lt"/>
                <a:ea typeface="+mn-ea"/>
                <a:cs typeface="+mn-cs"/>
              </a:rPr>
              <a:t>Ranging from pills and powders to base to the stronger crystalline form – commonly referred to as ‘ice’.</a:t>
            </a:r>
            <a:r>
              <a:rPr lang="en-AU" sz="1000" b="1" kern="1200" baseline="0" dirty="0">
                <a:solidFill>
                  <a:schemeClr val="tx1"/>
                </a:solidFill>
                <a:effectLst/>
                <a:latin typeface="+mn-lt"/>
                <a:ea typeface="+mn-ea"/>
                <a:cs typeface="+mn-cs"/>
              </a:rPr>
              <a: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altLang="en-US" sz="1000" b="1" dirty="0"/>
              <a:t>“Base” </a:t>
            </a:r>
            <a:r>
              <a:rPr lang="en-AU" altLang="en-US" sz="1000" dirty="0"/>
              <a:t>is made</a:t>
            </a:r>
            <a:r>
              <a:rPr lang="en-AU" altLang="en-US" sz="1000" baseline="0" dirty="0"/>
              <a:t> from a </a:t>
            </a:r>
            <a:r>
              <a:rPr lang="en-AU" altLang="en-US" sz="1000" dirty="0"/>
              <a:t>manufacturing</a:t>
            </a:r>
            <a:r>
              <a:rPr lang="en-AU" altLang="en-US" sz="1000" baseline="0" dirty="0"/>
              <a:t> error when changing methamphetamine from the liquid to the crystalline form (ice)</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altLang="en-US" sz="1000" b="1" baseline="0" dirty="0"/>
              <a:t>Methamphetamines are </a:t>
            </a:r>
            <a:r>
              <a:rPr lang="en-AU" altLang="en-US" sz="1000" b="1" dirty="0"/>
              <a:t>manufactured </a:t>
            </a:r>
            <a:r>
              <a:rPr lang="en-AU" altLang="en-US" sz="1000" dirty="0"/>
              <a:t>from common pharmaceutical drugs (</a:t>
            </a:r>
            <a:r>
              <a:rPr lang="en-AU" sz="1000" dirty="0"/>
              <a:t>ephedrine or pseudoephedrine) </a:t>
            </a:r>
            <a:r>
              <a:rPr lang="en-AU" altLang="en-US" sz="1000" dirty="0"/>
              <a:t>and readily available chemicals such as acetone, red phosphorus,</a:t>
            </a:r>
            <a:r>
              <a:rPr lang="en-AU" altLang="en-US" sz="1000" baseline="0" dirty="0"/>
              <a:t> </a:t>
            </a:r>
            <a:r>
              <a:rPr lang="en-AU" altLang="en-US" sz="1000" dirty="0"/>
              <a:t>bleach, battery acid and engine coolant</a:t>
            </a:r>
          </a:p>
          <a:p>
            <a:pPr marL="0" marR="0" indent="0" algn="l" defTabSz="914400" rtl="0" eaLnBrk="1" fontAlgn="auto" latinLnBrk="0" hangingPunct="1">
              <a:lnSpc>
                <a:spcPct val="100000"/>
              </a:lnSpc>
              <a:spcBef>
                <a:spcPts val="0"/>
              </a:spcBef>
              <a:spcAft>
                <a:spcPts val="0"/>
              </a:spcAft>
              <a:buClrTx/>
              <a:buSzTx/>
              <a:buFont typeface="+mj-lt"/>
              <a:buNone/>
              <a:tabLst/>
              <a:defRPr/>
            </a:pPr>
            <a:endParaRPr lang="en-AU" altLang="en-US" sz="1000" b="1"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 typeface="+mj-lt"/>
              <a:buNone/>
              <a:tabLst/>
              <a:defRPr/>
            </a:pPr>
            <a:r>
              <a:rPr lang="en-AU" altLang="en-US" sz="1000" b="1" kern="1200" baseline="0" dirty="0">
                <a:solidFill>
                  <a:schemeClr val="tx1"/>
                </a:solidFill>
                <a:effectLst/>
                <a:latin typeface="+mn-lt"/>
                <a:ea typeface="+mn-ea"/>
                <a:cs typeface="+mn-cs"/>
              </a:rPr>
              <a:t>Note:</a:t>
            </a:r>
            <a:r>
              <a:rPr lang="en-AU" altLang="en-US" sz="1000" b="0" kern="1200" baseline="0" dirty="0">
                <a:solidFill>
                  <a:schemeClr val="tx1"/>
                </a:solidFill>
                <a:effectLst/>
                <a:latin typeface="+mn-lt"/>
                <a:ea typeface="+mn-ea"/>
                <a:cs typeface="+mn-cs"/>
              </a:rPr>
              <a:t> Purity fluctuates quite a lot between jurisdictions in Australia.</a:t>
            </a:r>
          </a:p>
        </p:txBody>
      </p:sp>
      <p:sp>
        <p:nvSpPr>
          <p:cNvPr id="4" name="Slide Number Placeholder 3"/>
          <p:cNvSpPr>
            <a:spLocks noGrp="1"/>
          </p:cNvSpPr>
          <p:nvPr>
            <p:ph type="sldNum" sz="quarter" idx="10"/>
          </p:nvPr>
        </p:nvSpPr>
        <p:spPr/>
        <p:txBody>
          <a:bodyPr/>
          <a:lstStyle/>
          <a:p>
            <a:fld id="{37217E78-21D6-407C-9D30-CCDEB7129BE7}" type="slidenum">
              <a:rPr lang="en-AU" smtClean="0"/>
              <a:t>4</a:t>
            </a:fld>
            <a:endParaRPr lang="en-AU"/>
          </a:p>
        </p:txBody>
      </p:sp>
    </p:spTree>
    <p:extLst>
      <p:ext uri="{BB962C8B-B14F-4D97-AF65-F5344CB8AC3E}">
        <p14:creationId xmlns:p14="http://schemas.microsoft.com/office/powerpoint/2010/main" val="3192659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mj-lt"/>
              <a:buNone/>
              <a:tabLst/>
              <a:defRPr/>
            </a:pPr>
            <a:r>
              <a:rPr lang="en-AU" sz="1000" b="1" kern="1200" dirty="0">
                <a:solidFill>
                  <a:schemeClr val="tx1"/>
                </a:solidFill>
                <a:effectLst/>
                <a:latin typeface="+mn-lt"/>
                <a:ea typeface="+mn-ea"/>
                <a:cs typeface="+mn-cs"/>
              </a:rPr>
              <a:t>The intention</a:t>
            </a:r>
            <a:r>
              <a:rPr lang="en-AU" sz="1000" b="1" kern="1200" baseline="0" dirty="0">
                <a:solidFill>
                  <a:schemeClr val="tx1"/>
                </a:solidFill>
                <a:effectLst/>
                <a:latin typeface="+mn-lt"/>
                <a:ea typeface="+mn-ea"/>
                <a:cs typeface="+mn-cs"/>
              </a:rPr>
              <a:t> of this slide is to provide a history of amphetamine type stimulants</a:t>
            </a:r>
            <a:endParaRPr lang="en-AU" sz="1000" b="1" kern="1200" dirty="0">
              <a:solidFill>
                <a:schemeClr val="tx1"/>
              </a:solidFill>
              <a:effectLst/>
              <a:latin typeface="+mn-lt"/>
              <a:ea typeface="+mn-ea"/>
              <a:cs typeface="+mn-cs"/>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sz="1000" b="1" kern="1200" dirty="0">
                <a:solidFill>
                  <a:schemeClr val="tx1"/>
                </a:solidFill>
                <a:effectLst/>
                <a:latin typeface="+mn-lt"/>
                <a:ea typeface="+mn-ea"/>
                <a:cs typeface="+mn-cs"/>
              </a:rPr>
              <a:t>The drug is not new.</a:t>
            </a:r>
            <a:r>
              <a:rPr lang="en-AU" sz="1000" b="1" kern="1200" baseline="0" dirty="0">
                <a:solidFill>
                  <a:schemeClr val="tx1"/>
                </a:solidFill>
                <a:effectLst/>
                <a:latin typeface="+mn-lt"/>
                <a:ea typeface="+mn-ea"/>
                <a:cs typeface="+mn-cs"/>
              </a:rPr>
              <a:t> </a:t>
            </a:r>
            <a:r>
              <a:rPr lang="en-AU" sz="1000" b="0" kern="1200" baseline="0" dirty="0">
                <a:solidFill>
                  <a:schemeClr val="tx1"/>
                </a:solidFill>
                <a:effectLst/>
                <a:latin typeface="+mn-lt"/>
                <a:ea typeface="+mn-ea"/>
                <a:cs typeface="+mn-cs"/>
              </a:rPr>
              <a:t>A</a:t>
            </a:r>
            <a:r>
              <a:rPr lang="en-AU" sz="1000" kern="1200" dirty="0">
                <a:solidFill>
                  <a:schemeClr val="tx1"/>
                </a:solidFill>
                <a:effectLst/>
                <a:latin typeface="+mn-lt"/>
                <a:ea typeface="+mn-ea"/>
                <a:cs typeface="+mn-cs"/>
              </a:rPr>
              <a:t>mphetamines are first synthesized</a:t>
            </a:r>
            <a:r>
              <a:rPr lang="en-AU" sz="1000" kern="1200" baseline="0" dirty="0">
                <a:solidFill>
                  <a:schemeClr val="tx1"/>
                </a:solidFill>
                <a:effectLst/>
                <a:latin typeface="+mn-lt"/>
                <a:ea typeface="+mn-ea"/>
                <a:cs typeface="+mn-cs"/>
              </a:rPr>
              <a:t> by a Romanian chemist in the late 1880s’ from the Chinese plant Ma </a:t>
            </a:r>
            <a:r>
              <a:rPr lang="en-AU" sz="1000" kern="1200" baseline="0" dirty="0" err="1">
                <a:solidFill>
                  <a:schemeClr val="tx1"/>
                </a:solidFill>
                <a:effectLst/>
                <a:latin typeface="+mn-lt"/>
                <a:ea typeface="+mn-ea"/>
                <a:cs typeface="+mn-cs"/>
              </a:rPr>
              <a:t>Haunge</a:t>
            </a:r>
            <a:r>
              <a:rPr lang="en-AU" sz="1000" kern="1200" baseline="0" dirty="0">
                <a:solidFill>
                  <a:schemeClr val="tx1"/>
                </a:solidFill>
                <a:effectLst/>
                <a:latin typeface="+mn-lt"/>
                <a:ea typeface="+mn-ea"/>
                <a:cs typeface="+mn-cs"/>
              </a:rPr>
              <a:t> (</a:t>
            </a:r>
            <a:r>
              <a:rPr lang="en-AU" sz="1000" dirty="0"/>
              <a:t>Ephedra</a:t>
            </a:r>
            <a:r>
              <a:rPr lang="en-AU" sz="1000" kern="1200" baseline="0" dirty="0">
                <a:solidFill>
                  <a:schemeClr val="tx1"/>
                </a:solidFill>
                <a:effectLst/>
                <a:latin typeface="+mn-lt"/>
                <a:ea typeface="+mn-ea"/>
                <a:cs typeface="+mn-cs"/>
              </a:rPr>
              <a:t>) which contained ephedrine and various other compounds.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sz="1000" b="1" kern="1200" baseline="0" dirty="0">
                <a:solidFill>
                  <a:schemeClr val="tx1"/>
                </a:solidFill>
                <a:effectLst/>
                <a:latin typeface="+mn-lt"/>
                <a:ea typeface="+mn-ea"/>
                <a:cs typeface="+mn-cs"/>
              </a:rPr>
              <a:t>Methamphetamines</a:t>
            </a:r>
            <a:r>
              <a:rPr lang="en-AU" sz="1000" kern="1200" baseline="0" dirty="0">
                <a:solidFill>
                  <a:schemeClr val="tx1"/>
                </a:solidFill>
                <a:effectLst/>
                <a:latin typeface="+mn-lt"/>
                <a:ea typeface="+mn-ea"/>
                <a:cs typeface="+mn-cs"/>
              </a:rPr>
              <a:t> – a stronger version of the drug was developed by a pharmacologist in Japan in 1919. During </a:t>
            </a:r>
            <a:r>
              <a:rPr lang="en-AU" sz="1000" b="0" kern="1200" dirty="0">
                <a:solidFill>
                  <a:schemeClr val="tx1"/>
                </a:solidFill>
                <a:effectLst/>
                <a:latin typeface="+mn-lt"/>
                <a:ea typeface="+mn-ea"/>
                <a:cs typeface="+mn-cs"/>
              </a:rPr>
              <a:t>World War II,</a:t>
            </a:r>
            <a:r>
              <a:rPr lang="en-AU" sz="1000" b="0" kern="1200" baseline="0" dirty="0">
                <a:solidFill>
                  <a:schemeClr val="tx1"/>
                </a:solidFill>
                <a:effectLst/>
                <a:latin typeface="+mn-lt"/>
                <a:ea typeface="+mn-ea"/>
                <a:cs typeface="+mn-cs"/>
              </a:rPr>
              <a:t> b</a:t>
            </a:r>
            <a:r>
              <a:rPr lang="en-AU" sz="1000" b="0" kern="1200" dirty="0">
                <a:solidFill>
                  <a:schemeClr val="tx1"/>
                </a:solidFill>
                <a:effectLst/>
                <a:latin typeface="+mn-lt"/>
                <a:ea typeface="+mn-ea"/>
                <a:cs typeface="+mn-cs"/>
              </a:rPr>
              <a:t>oth methamphetamine </a:t>
            </a:r>
            <a:r>
              <a:rPr lang="en-AU" sz="1000" kern="1200" dirty="0">
                <a:solidFill>
                  <a:schemeClr val="tx1"/>
                </a:solidFill>
                <a:effectLst/>
                <a:latin typeface="+mn-lt"/>
                <a:ea typeface="+mn-ea"/>
                <a:cs typeface="+mn-cs"/>
              </a:rPr>
              <a:t>and amphetamine were given to bomber pilots to sustain them on long flights</a:t>
            </a:r>
            <a:r>
              <a:rPr lang="en-AU" sz="1000" kern="1200" baseline="0" dirty="0">
                <a:solidFill>
                  <a:schemeClr val="tx1"/>
                </a:solidFill>
                <a:effectLst/>
                <a:latin typeface="+mn-lt"/>
                <a:ea typeface="+mn-ea"/>
                <a:cs typeface="+mn-cs"/>
              </a:rPr>
              <a:t> to </a:t>
            </a:r>
            <a:r>
              <a:rPr lang="en-AU" sz="1000" kern="1200" dirty="0">
                <a:solidFill>
                  <a:schemeClr val="tx1"/>
                </a:solidFill>
                <a:effectLst/>
                <a:latin typeface="+mn-lt"/>
                <a:ea typeface="+mn-ea"/>
                <a:cs typeface="+mn-cs"/>
              </a:rPr>
              <a:t>fight off fatigue and enhance performance.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sz="1000" b="1" kern="1200" baseline="0" dirty="0">
                <a:solidFill>
                  <a:schemeClr val="tx1"/>
                </a:solidFill>
                <a:effectLst/>
                <a:latin typeface="+mn-lt"/>
                <a:ea typeface="+mn-ea"/>
                <a:cs typeface="+mn-cs"/>
              </a:rPr>
              <a:t>Between the 1930-50’s amphetamines </a:t>
            </a:r>
            <a:r>
              <a:rPr lang="en-AU" sz="1000" kern="1200" baseline="0" dirty="0">
                <a:solidFill>
                  <a:schemeClr val="tx1"/>
                </a:solidFill>
                <a:effectLst/>
                <a:latin typeface="+mn-lt"/>
                <a:ea typeface="+mn-ea"/>
                <a:cs typeface="+mn-cs"/>
              </a:rPr>
              <a:t>were legal and heavily marketed in the US and other Western countries as pretty well a cure all for everything from asthma, narcolepsy, depression, obesity, colds, and even morning sickness.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sz="1000" b="1" dirty="0"/>
              <a:t>In the 1970s</a:t>
            </a:r>
            <a:r>
              <a:rPr lang="en-AU" sz="1000" baseline="0" dirty="0"/>
              <a:t> </a:t>
            </a:r>
            <a:r>
              <a:rPr lang="en-AU" sz="1000" dirty="0"/>
              <a:t>the drug became</a:t>
            </a:r>
            <a:r>
              <a:rPr lang="en-AU" sz="1000" baseline="0" dirty="0"/>
              <a:t> a “controlled substance” because of high levels of abuse and dependence that were reported amongst those using it. Eventually illicit forms of amphetamines and methamphetamines made their way on to the black market.</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sz="1000" b="1" kern="1200" baseline="0" dirty="0">
                <a:solidFill>
                  <a:schemeClr val="tx1"/>
                </a:solidFill>
                <a:effectLst/>
                <a:latin typeface="+mn-lt"/>
                <a:ea typeface="+mn-ea"/>
                <a:cs typeface="+mn-cs"/>
              </a:rPr>
              <a:t>In the late 1990s </a:t>
            </a:r>
            <a:r>
              <a:rPr lang="en-AU" sz="1000" kern="1200" baseline="0" dirty="0">
                <a:solidFill>
                  <a:schemeClr val="tx1"/>
                </a:solidFill>
                <a:effectLst/>
                <a:latin typeface="+mn-lt"/>
                <a:ea typeface="+mn-ea"/>
                <a:cs typeface="+mn-cs"/>
              </a:rPr>
              <a:t>we saw a change in the availability of amphetamines in Australia from lower potency ‘speed‘ powder to a stronger more toxic version of the drug methamphetamine. Now pretty well all that is available on the black market in Australia is methamphetamine which comes in a number of forms and varying potency as shown on the previous slide. </a:t>
            </a:r>
          </a:p>
        </p:txBody>
      </p:sp>
      <p:sp>
        <p:nvSpPr>
          <p:cNvPr id="4" name="Slide Number Placeholder 3"/>
          <p:cNvSpPr>
            <a:spLocks noGrp="1"/>
          </p:cNvSpPr>
          <p:nvPr>
            <p:ph type="sldNum" sz="quarter" idx="10"/>
          </p:nvPr>
        </p:nvSpPr>
        <p:spPr/>
        <p:txBody>
          <a:bodyPr/>
          <a:lstStyle/>
          <a:p>
            <a:fld id="{F0D0126A-8C69-42B4-8D01-3883660A2332}" type="slidenum">
              <a:rPr lang="en-AU" smtClean="0"/>
              <a:t>5</a:t>
            </a:fld>
            <a:endParaRPr lang="en-AU"/>
          </a:p>
        </p:txBody>
      </p:sp>
    </p:spTree>
    <p:extLst>
      <p:ext uri="{BB962C8B-B14F-4D97-AF65-F5344CB8AC3E}">
        <p14:creationId xmlns:p14="http://schemas.microsoft.com/office/powerpoint/2010/main" val="21040995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000" b="1" dirty="0"/>
              <a:t>The intention</a:t>
            </a:r>
            <a:r>
              <a:rPr lang="en-AU" sz="1000" b="1" baseline="0" dirty="0"/>
              <a:t> of this slide is to put Australian’s use of alcohol and other drugs in perspective. </a:t>
            </a:r>
          </a:p>
          <a:p>
            <a:pPr marL="228600" indent="-228600">
              <a:buFont typeface="+mj-lt"/>
              <a:buAutoNum type="arabicPeriod"/>
            </a:pPr>
            <a:r>
              <a:rPr lang="en-AU" sz="1000" baseline="0" dirty="0"/>
              <a:t>This data has been collected through the National Drug Strategy Household Survey (NDSHS) which has been conducted in Australia since 1985. Its is important to stress two things when presenting information on this slide: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000" baseline="0" dirty="0"/>
              <a:t>This is population data of what is happening in ‘average’ households in Australia meaning it is not necessarily representative of what is happening in this particular ‘community’. (Not included in NDSHS survey is data from ‘at risk populations” such those in jail, homeless, etc. )</a:t>
            </a:r>
          </a:p>
          <a:p>
            <a:pPr marL="628650" lvl="1" indent="-171450">
              <a:buFont typeface="Arial" panose="020B0604020202020204" pitchFamily="34" charset="0"/>
              <a:buChar char="•"/>
            </a:pPr>
            <a:r>
              <a:rPr lang="en-AU" sz="1000" baseline="0" dirty="0"/>
              <a:t>Alcohol is our biggest problem drug, especially when compared to methamphetamines. (Almost 8/10 Australians used alcohol in the past year, compared to less than 1/50 Australian’s reporting using of any form of methamphetamines in the past year). Please note WA has approximately double the rate of recent use (4%) in the previous year compared to the national average (2%).</a:t>
            </a:r>
          </a:p>
          <a:p>
            <a:pPr marL="228600" indent="-228600">
              <a:buFont typeface="+mj-lt"/>
              <a:buAutoNum type="arabicPeriod"/>
            </a:pPr>
            <a:r>
              <a:rPr lang="en-AU" sz="1000" dirty="0"/>
              <a:t>The 2016 National Drug Strategy Household Survey collected information from almost 24,000 people </a:t>
            </a:r>
            <a:r>
              <a:rPr lang="en-AU" sz="1000" b="1" dirty="0"/>
              <a:t>over the age of 14 </a:t>
            </a:r>
            <a:r>
              <a:rPr lang="en-AU" sz="1000" dirty="0"/>
              <a:t>across all Australian jurisdictions on their tobacco, alcohol and illicit drug use, attitudes and opinions. </a:t>
            </a:r>
          </a:p>
          <a:p>
            <a:pPr marL="228600" indent="-228600">
              <a:buFont typeface="+mj-lt"/>
              <a:buAutoNum type="arabicPeriod"/>
            </a:pPr>
            <a:r>
              <a:rPr lang="en-AU" sz="1000" baseline="0" dirty="0"/>
              <a:t>The brown bar on this graph shows how many people reported they had </a:t>
            </a:r>
            <a:r>
              <a:rPr lang="en-AU" sz="1000" b="1" i="0" u="sng" baseline="0" dirty="0"/>
              <a:t>ever</a:t>
            </a:r>
            <a:r>
              <a:rPr lang="en-AU" sz="1000" baseline="0" dirty="0"/>
              <a:t> used the drug in their lifetime (worth noting that is used at least once - could just be a single time). The green bar indicates the percentage of people who used any form of methamphetamines </a:t>
            </a:r>
            <a:r>
              <a:rPr lang="en-AU" sz="1000" b="1" baseline="0" dirty="0"/>
              <a:t>last year </a:t>
            </a:r>
            <a:r>
              <a:rPr lang="en-AU" sz="1000" baseline="0" dirty="0"/>
              <a:t>(including speed, base and crystal). </a:t>
            </a:r>
          </a:p>
          <a:p>
            <a:pPr marL="228600" indent="-228600">
              <a:buFont typeface="+mj-lt"/>
              <a:buAutoNum type="arabicPeriod"/>
            </a:pPr>
            <a:r>
              <a:rPr lang="en-AU" sz="1000" baseline="0" dirty="0"/>
              <a:t>I have highlighted the statistics of methamphetamine which show </a:t>
            </a:r>
            <a:r>
              <a:rPr lang="en-AU" sz="1000" baseline="0" dirty="0">
                <a:ea typeface="ＭＳ Ｐゴシック" charset="-128"/>
              </a:rPr>
              <a:t>r</a:t>
            </a:r>
            <a:r>
              <a:rPr lang="en-AU" sz="1000" dirty="0">
                <a:ea typeface="ＭＳ Ｐゴシック" charset="-128"/>
              </a:rPr>
              <a:t>ecent (1.4% of the Australian population</a:t>
            </a:r>
            <a:r>
              <a:rPr lang="en-AU" sz="1000" baseline="0" dirty="0">
                <a:ea typeface="ＭＳ Ｐゴシック" charset="-128"/>
              </a:rPr>
              <a:t> has used </a:t>
            </a:r>
            <a:r>
              <a:rPr lang="en-AU" sz="1000" i="1" baseline="0" dirty="0">
                <a:ea typeface="ＭＳ Ｐゴシック" charset="-128"/>
              </a:rPr>
              <a:t>any</a:t>
            </a:r>
            <a:r>
              <a:rPr lang="en-AU" sz="1000" baseline="0" dirty="0">
                <a:ea typeface="ＭＳ Ｐゴシック" charset="-128"/>
              </a:rPr>
              <a:t> form of the drug </a:t>
            </a:r>
            <a:r>
              <a:rPr lang="en-AU" sz="1000" dirty="0">
                <a:ea typeface="ＭＳ Ｐゴシック" charset="-128"/>
              </a:rPr>
              <a:t>in the past year) and lifetime use</a:t>
            </a:r>
            <a:r>
              <a:rPr lang="en-AU" sz="1000" baseline="0" dirty="0">
                <a:ea typeface="ＭＳ Ｐゴシック" charset="-128"/>
              </a:rPr>
              <a:t> </a:t>
            </a:r>
            <a:r>
              <a:rPr lang="en-AU" sz="1000" dirty="0">
                <a:ea typeface="ＭＳ Ｐゴシック" charset="-128"/>
              </a:rPr>
              <a:t>(6.3% ever tried) </a:t>
            </a:r>
            <a:r>
              <a:rPr lang="en-AU" sz="1000" baseline="0" dirty="0"/>
              <a:t>of methamphetamines. </a:t>
            </a:r>
          </a:p>
          <a:p>
            <a:pPr marL="228600" indent="-228600">
              <a:buFont typeface="+mj-lt"/>
              <a:buAutoNum type="arabicPeriod"/>
            </a:pPr>
            <a:r>
              <a:rPr lang="en-AU" sz="1000" baseline="0" dirty="0"/>
              <a:t>According to the NDSHS, use of methamphetamines has been </a:t>
            </a:r>
            <a:r>
              <a:rPr lang="en-AU" sz="1000" b="1" dirty="0">
                <a:ea typeface="ＭＳ Ｐゴシック" charset="-128"/>
              </a:rPr>
              <a:t>stable in Australia</a:t>
            </a:r>
            <a:r>
              <a:rPr lang="en-AU" sz="1000" b="1" baseline="0" dirty="0">
                <a:ea typeface="ＭＳ Ｐゴシック" charset="-128"/>
              </a:rPr>
              <a:t> </a:t>
            </a:r>
            <a:r>
              <a:rPr lang="en-AU" sz="1000" b="1" dirty="0">
                <a:ea typeface="ＭＳ Ｐゴシック" charset="-128"/>
              </a:rPr>
              <a:t>since 2007</a:t>
            </a:r>
            <a:r>
              <a:rPr lang="en-AU" sz="1000" b="0" baseline="0" dirty="0">
                <a:ea typeface="ＭＳ Ｐゴシック" charset="-128"/>
              </a:rPr>
              <a:t> – </a:t>
            </a:r>
            <a:r>
              <a:rPr lang="en-AU" sz="1000" b="0" dirty="0">
                <a:ea typeface="ＭＳ Ｐゴシック" charset="-128"/>
              </a:rPr>
              <a:t>suggesting that users</a:t>
            </a:r>
            <a:r>
              <a:rPr lang="en-AU" sz="1000" b="0" baseline="0" dirty="0">
                <a:ea typeface="ＭＳ Ｐゴシック" charset="-128"/>
              </a:rPr>
              <a:t> are switching their preference from speed to ‘ice’.</a:t>
            </a:r>
            <a:endParaRPr lang="en-AU" sz="1000" b="0" dirty="0">
              <a:ea typeface="ＭＳ Ｐゴシック" charset="-128"/>
            </a:endParaRPr>
          </a:p>
        </p:txBody>
      </p:sp>
      <p:sp>
        <p:nvSpPr>
          <p:cNvPr id="4" name="Slide Number Placeholder 3"/>
          <p:cNvSpPr>
            <a:spLocks noGrp="1"/>
          </p:cNvSpPr>
          <p:nvPr>
            <p:ph type="sldNum" sz="quarter" idx="10"/>
          </p:nvPr>
        </p:nvSpPr>
        <p:spPr/>
        <p:txBody>
          <a:bodyPr/>
          <a:lstStyle/>
          <a:p>
            <a:fld id="{5D074143-5999-4302-A2C4-A3DBF8D21FF4}" type="slidenum">
              <a:rPr lang="en-AU" smtClean="0"/>
              <a:t>6</a:t>
            </a:fld>
            <a:endParaRPr lang="en-AU"/>
          </a:p>
        </p:txBody>
      </p:sp>
    </p:spTree>
    <p:extLst>
      <p:ext uri="{BB962C8B-B14F-4D97-AF65-F5344CB8AC3E}">
        <p14:creationId xmlns:p14="http://schemas.microsoft.com/office/powerpoint/2010/main" val="246023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dirty="0">
                <a:solidFill>
                  <a:schemeClr val="tx1"/>
                </a:solidFill>
                <a:effectLst/>
                <a:latin typeface="+mn-lt"/>
                <a:ea typeface="+mn-ea"/>
                <a:cs typeface="+mn-cs"/>
              </a:rPr>
              <a:t>This slide provides some further information about who is using crystalline methamphetamines in Australia and why we are seeing more harms associated with use of the drug in Australia. </a:t>
            </a:r>
            <a:endParaRPr lang="en-AU" sz="1200" kern="1200" dirty="0">
              <a:solidFill>
                <a:schemeClr val="tx1"/>
              </a:solidFill>
              <a:effectLst/>
              <a:latin typeface="+mn-lt"/>
              <a:ea typeface="+mn-ea"/>
              <a:cs typeface="+mn-cs"/>
            </a:endParaRPr>
          </a:p>
          <a:p>
            <a:pPr marL="228600" lvl="0" indent="-228600">
              <a:buFont typeface="+mj-lt"/>
              <a:buAutoNum type="arabicPeriod"/>
            </a:pPr>
            <a:r>
              <a:rPr lang="en-AU" sz="1200" kern="1200" dirty="0">
                <a:solidFill>
                  <a:schemeClr val="tx1"/>
                </a:solidFill>
                <a:effectLst/>
                <a:latin typeface="+mn-lt"/>
                <a:ea typeface="+mn-ea"/>
                <a:cs typeface="+mn-cs"/>
              </a:rPr>
              <a:t>As mentioned in the previous slide there have been some significant changes in methamphetamine use in Australia between the 2010, 2013 and 2016 National Drug Strategy Household Survey which found that:  (NDSHS data, 2010-2016)</a:t>
            </a:r>
          </a:p>
          <a:p>
            <a:pPr marL="628650" lvl="1" indent="-171450">
              <a:buFont typeface="Arial" panose="020B0604020202020204" pitchFamily="34" charset="0"/>
              <a:buChar char="•"/>
            </a:pPr>
            <a:r>
              <a:rPr lang="en-AU" sz="1200" kern="1200" dirty="0">
                <a:solidFill>
                  <a:schemeClr val="tx1"/>
                </a:solidFill>
                <a:effectLst/>
                <a:latin typeface="+mn-lt"/>
                <a:ea typeface="+mn-ea"/>
                <a:cs typeface="+mn-cs"/>
              </a:rPr>
              <a:t>Recent use of ‘ice’ more than </a:t>
            </a:r>
            <a:r>
              <a:rPr lang="en-AU" sz="1200" b="1" kern="1200" dirty="0">
                <a:solidFill>
                  <a:schemeClr val="tx1"/>
                </a:solidFill>
                <a:effectLst/>
                <a:latin typeface="+mn-lt"/>
                <a:ea typeface="+mn-ea"/>
                <a:cs typeface="+mn-cs"/>
              </a:rPr>
              <a:t>doubled in 2013 and continued to rise in 2016. 22%-2010, 50%-2013, 57%-2016</a:t>
            </a:r>
            <a:endParaRPr lang="en-AU"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AU" sz="1200" kern="1200" dirty="0">
                <a:solidFill>
                  <a:schemeClr val="tx1"/>
                </a:solidFill>
                <a:effectLst/>
                <a:latin typeface="+mn-lt"/>
                <a:ea typeface="+mn-ea"/>
                <a:cs typeface="+mn-cs"/>
              </a:rPr>
              <a:t>Recent use of powder (speed) continues to decline from</a:t>
            </a:r>
            <a:r>
              <a:rPr lang="en-AU" sz="1200" b="1" kern="1200" dirty="0">
                <a:solidFill>
                  <a:schemeClr val="tx1"/>
                </a:solidFill>
                <a:effectLst/>
                <a:latin typeface="+mn-lt"/>
                <a:ea typeface="+mn-ea"/>
                <a:cs typeface="+mn-cs"/>
              </a:rPr>
              <a:t> 51 % in 2010 to 29% in 2013 and then to 20% in 2016.</a:t>
            </a:r>
            <a:endParaRPr lang="en-AU"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AU" sz="1200" kern="1200" dirty="0">
                <a:solidFill>
                  <a:schemeClr val="tx1"/>
                </a:solidFill>
                <a:effectLst/>
                <a:latin typeface="+mn-lt"/>
                <a:ea typeface="+mn-ea"/>
                <a:cs typeface="+mn-cs"/>
              </a:rPr>
              <a:t>Recent use of base </a:t>
            </a:r>
            <a:r>
              <a:rPr lang="en-AU" sz="1200" b="1" kern="1200" dirty="0">
                <a:solidFill>
                  <a:schemeClr val="tx1"/>
                </a:solidFill>
                <a:effectLst/>
                <a:latin typeface="+mn-lt"/>
                <a:ea typeface="+mn-ea"/>
                <a:cs typeface="+mn-cs"/>
              </a:rPr>
              <a:t>dropped dramatically from 7.6% (2013) to 1.6% (2016)</a:t>
            </a:r>
            <a:endParaRPr lang="en-AU"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AU" sz="1200" kern="1200" dirty="0">
                <a:solidFill>
                  <a:schemeClr val="tx1"/>
                </a:solidFill>
                <a:effectLst/>
                <a:latin typeface="+mn-lt"/>
                <a:ea typeface="+mn-ea"/>
                <a:cs typeface="+mn-cs"/>
              </a:rPr>
              <a:t>Amongst those that are currently using crystalline methamphetamine, use is becoming </a:t>
            </a:r>
            <a:r>
              <a:rPr lang="en-AU" sz="1200" b="1" kern="1200" dirty="0">
                <a:solidFill>
                  <a:schemeClr val="tx1"/>
                </a:solidFill>
                <a:effectLst/>
                <a:latin typeface="+mn-lt"/>
                <a:ea typeface="+mn-ea"/>
                <a:cs typeface="+mn-cs"/>
              </a:rPr>
              <a:t>more frequent</a:t>
            </a:r>
            <a:endParaRPr lang="en-AU"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AU" sz="1200" kern="1200" dirty="0">
                <a:solidFill>
                  <a:schemeClr val="tx1"/>
                </a:solidFill>
                <a:effectLst/>
                <a:latin typeface="+mn-lt"/>
                <a:ea typeface="+mn-ea"/>
                <a:cs typeface="+mn-cs"/>
              </a:rPr>
              <a:t>Weekly use has continued to increase from 9% in 2010, 15% in 2013 and 20% in 2016.</a:t>
            </a:r>
            <a:r>
              <a:rPr lang="en-AU" sz="1200" b="1" kern="1200" dirty="0">
                <a:solidFill>
                  <a:schemeClr val="tx1"/>
                </a:solidFill>
                <a:effectLst/>
                <a:latin typeface="+mn-lt"/>
                <a:ea typeface="+mn-ea"/>
                <a:cs typeface="+mn-cs"/>
              </a:rPr>
              <a:t> </a:t>
            </a:r>
            <a:endParaRPr lang="en-AU" sz="1200" kern="1200" dirty="0">
              <a:solidFill>
                <a:schemeClr val="tx1"/>
              </a:solidFill>
              <a:effectLst/>
              <a:latin typeface="+mn-lt"/>
              <a:ea typeface="+mn-ea"/>
              <a:cs typeface="+mn-cs"/>
            </a:endParaRPr>
          </a:p>
          <a:p>
            <a:pPr marL="228600" lvl="0" indent="-228600">
              <a:buFont typeface="+mj-lt"/>
              <a:buAutoNum type="arabicPeriod"/>
            </a:pPr>
            <a:r>
              <a:rPr lang="en-AU" sz="1200" kern="1200" dirty="0">
                <a:solidFill>
                  <a:schemeClr val="tx1"/>
                </a:solidFill>
                <a:effectLst/>
                <a:latin typeface="+mn-lt"/>
                <a:ea typeface="+mn-ea"/>
                <a:cs typeface="+mn-cs"/>
              </a:rPr>
              <a:t>70% of people who use – use less than once a month – may be more likely to swallow/snort the drug, working, younger, mild mental health problems, sleep disturbances.  Need information on how to reduce harm and prevent riskier use</a:t>
            </a:r>
            <a:r>
              <a:rPr lang="en-AU" sz="900" kern="1200" dirty="0">
                <a:solidFill>
                  <a:schemeClr val="tx1"/>
                </a:solidFill>
                <a:effectLst/>
                <a:latin typeface="+mn-lt"/>
                <a:ea typeface="+mn-ea"/>
                <a:cs typeface="+mn-cs"/>
              </a:rPr>
              <a:t> </a:t>
            </a:r>
            <a:endParaRPr lang="en-AU" sz="1200" kern="1200" dirty="0">
              <a:solidFill>
                <a:schemeClr val="tx1"/>
              </a:solidFill>
              <a:effectLst/>
              <a:latin typeface="+mn-lt"/>
              <a:ea typeface="+mn-ea"/>
              <a:cs typeface="+mn-cs"/>
            </a:endParaRPr>
          </a:p>
          <a:p>
            <a:pPr marL="228600" lvl="0" indent="-228600">
              <a:buFont typeface="+mj-lt"/>
              <a:buAutoNum type="arabicPeriod"/>
            </a:pPr>
            <a:endParaRPr lang="en-AU" sz="1200" kern="1200" dirty="0">
              <a:solidFill>
                <a:schemeClr val="tx1"/>
              </a:solidFill>
              <a:effectLst/>
              <a:latin typeface="+mn-lt"/>
              <a:ea typeface="+mn-ea"/>
              <a:cs typeface="+mn-cs"/>
            </a:endParaRPr>
          </a:p>
          <a:p>
            <a:pPr marL="228600" lvl="0" indent="-228600">
              <a:buFont typeface="+mj-lt"/>
              <a:buAutoNum type="arabicPeriod"/>
            </a:pPr>
            <a:r>
              <a:rPr lang="en-AU" sz="1200" kern="1200" dirty="0">
                <a:solidFill>
                  <a:schemeClr val="tx1"/>
                </a:solidFill>
                <a:effectLst/>
                <a:latin typeface="+mn-lt"/>
                <a:ea typeface="+mn-ea"/>
                <a:cs typeface="+mn-cs"/>
              </a:rPr>
              <a:t>Less than 10% - use once a month or more and maybe at an increased risk of becoming dependent.  Other risk factors may include mental health issues, sleep problems, nutritional issues, participate in risky behaviours, etc.) Maybe more likely to be smoking or injecting the drug, and at high risk of long term harms. </a:t>
            </a:r>
            <a:r>
              <a:rPr lang="en-AU" sz="900" kern="1200" dirty="0">
                <a:solidFill>
                  <a:schemeClr val="tx1"/>
                </a:solidFill>
                <a:effectLst/>
                <a:latin typeface="+mn-lt"/>
                <a:ea typeface="+mn-ea"/>
                <a:cs typeface="+mn-cs"/>
              </a:rPr>
              <a:t>  </a:t>
            </a:r>
            <a:endParaRPr lang="en-AU" sz="1200" kern="1200" dirty="0">
              <a:solidFill>
                <a:schemeClr val="tx1"/>
              </a:solidFill>
              <a:effectLst/>
              <a:latin typeface="+mn-lt"/>
              <a:ea typeface="+mn-ea"/>
              <a:cs typeface="+mn-cs"/>
            </a:endParaRPr>
          </a:p>
          <a:p>
            <a:pPr marL="228600" lvl="0" indent="-228600">
              <a:buFont typeface="+mj-lt"/>
              <a:buAutoNum type="arabicPeriod"/>
            </a:pPr>
            <a:endParaRPr lang="en-AU" sz="1200" kern="1200" dirty="0">
              <a:solidFill>
                <a:schemeClr val="tx1"/>
              </a:solidFill>
              <a:effectLst/>
              <a:latin typeface="+mn-lt"/>
              <a:ea typeface="+mn-ea"/>
              <a:cs typeface="+mn-cs"/>
            </a:endParaRPr>
          </a:p>
          <a:p>
            <a:pPr marL="228600" lvl="0" indent="-228600">
              <a:buFont typeface="+mj-lt"/>
              <a:buAutoNum type="arabicPeriod"/>
            </a:pPr>
            <a:r>
              <a:rPr lang="en-AU" sz="1200" kern="1200" dirty="0">
                <a:solidFill>
                  <a:schemeClr val="tx1"/>
                </a:solidFill>
                <a:effectLst/>
                <a:latin typeface="+mn-lt"/>
                <a:ea typeface="+mn-ea"/>
                <a:cs typeface="+mn-cs"/>
              </a:rPr>
              <a:t>Once people start using this drug weekly – within 1-2 years most transition into daily or near daily use. Rates of dependence are increasing in Australia especially amongst 15-34 years </a:t>
            </a:r>
            <a:r>
              <a:rPr lang="en-AU" sz="1200" kern="1200" dirty="0" err="1">
                <a:solidFill>
                  <a:schemeClr val="tx1"/>
                </a:solidFill>
                <a:effectLst/>
                <a:latin typeface="+mn-lt"/>
                <a:ea typeface="+mn-ea"/>
                <a:cs typeface="+mn-cs"/>
              </a:rPr>
              <a:t>olds</a:t>
            </a:r>
            <a:r>
              <a:rPr lang="en-AU" sz="1200" kern="1200" dirty="0">
                <a:solidFill>
                  <a:schemeClr val="tx1"/>
                </a:solidFill>
                <a:effectLst/>
                <a:latin typeface="+mn-lt"/>
                <a:ea typeface="+mn-ea"/>
                <a:cs typeface="+mn-cs"/>
              </a:rPr>
              <a:t>.  </a:t>
            </a:r>
            <a:r>
              <a:rPr lang="en-AU" sz="900" kern="1200" dirty="0">
                <a:solidFill>
                  <a:schemeClr val="tx1"/>
                </a:solidFill>
                <a:effectLst/>
                <a:latin typeface="+mn-lt"/>
                <a:ea typeface="+mn-ea"/>
                <a:cs typeface="+mn-cs"/>
              </a:rPr>
              <a:t> </a:t>
            </a:r>
            <a:endParaRPr lang="en-AU" sz="1200" kern="1200" dirty="0">
              <a:solidFill>
                <a:schemeClr val="tx1"/>
              </a:solidFill>
              <a:effectLst/>
              <a:latin typeface="+mn-lt"/>
              <a:ea typeface="+mn-ea"/>
              <a:cs typeface="+mn-cs"/>
            </a:endParaRPr>
          </a:p>
          <a:p>
            <a:pPr marL="228600" lvl="0" indent="-228600">
              <a:buFont typeface="+mj-lt"/>
              <a:buAutoNum type="arabicPeriod"/>
            </a:pPr>
            <a:endParaRPr lang="en-AU" sz="1200" kern="1200" dirty="0">
              <a:solidFill>
                <a:schemeClr val="tx1"/>
              </a:solidFill>
              <a:effectLst/>
              <a:latin typeface="+mn-lt"/>
              <a:ea typeface="+mn-ea"/>
              <a:cs typeface="+mn-cs"/>
            </a:endParaRPr>
          </a:p>
          <a:p>
            <a:pPr marL="228600" lvl="0" indent="-228600">
              <a:buFont typeface="+mj-lt"/>
              <a:buAutoNum type="arabicPeriod"/>
            </a:pPr>
            <a:r>
              <a:rPr lang="en-AU" sz="1200" kern="1200" dirty="0">
                <a:solidFill>
                  <a:schemeClr val="tx1"/>
                </a:solidFill>
                <a:effectLst/>
                <a:latin typeface="+mn-lt"/>
                <a:ea typeface="+mn-ea"/>
                <a:cs typeface="+mn-cs"/>
              </a:rPr>
              <a:t>20-29 year </a:t>
            </a:r>
            <a:r>
              <a:rPr lang="en-AU" sz="1200" kern="1200" dirty="0" err="1">
                <a:solidFill>
                  <a:schemeClr val="tx1"/>
                </a:solidFill>
                <a:effectLst/>
                <a:latin typeface="+mn-lt"/>
                <a:ea typeface="+mn-ea"/>
                <a:cs typeface="+mn-cs"/>
              </a:rPr>
              <a:t>olds</a:t>
            </a:r>
            <a:r>
              <a:rPr lang="en-AU" sz="1200" kern="1200" dirty="0">
                <a:solidFill>
                  <a:schemeClr val="tx1"/>
                </a:solidFill>
                <a:effectLst/>
                <a:latin typeface="+mn-lt"/>
                <a:ea typeface="+mn-ea"/>
                <a:cs typeface="+mn-cs"/>
              </a:rPr>
              <a:t> are the biggest users of this drug and next biggest group is 30-39 year </a:t>
            </a:r>
            <a:r>
              <a:rPr lang="en-AU" sz="1200" kern="1200" dirty="0" err="1">
                <a:solidFill>
                  <a:schemeClr val="tx1"/>
                </a:solidFill>
                <a:effectLst/>
                <a:latin typeface="+mn-lt"/>
                <a:ea typeface="+mn-ea"/>
                <a:cs typeface="+mn-cs"/>
              </a:rPr>
              <a:t>olds</a:t>
            </a:r>
            <a:r>
              <a:rPr lang="en-AU" sz="1200" kern="1200" dirty="0">
                <a:solidFill>
                  <a:schemeClr val="tx1"/>
                </a:solidFill>
                <a:effectLst/>
                <a:latin typeface="+mn-lt"/>
                <a:ea typeface="+mn-ea"/>
                <a:cs typeface="+mn-cs"/>
              </a:rPr>
              <a:t>. </a:t>
            </a:r>
          </a:p>
          <a:p>
            <a:pPr marL="228600" lvl="0" indent="-228600">
              <a:buFont typeface="+mj-lt"/>
              <a:buAutoNum type="arabicPeriod"/>
            </a:pPr>
            <a:endParaRPr lang="en-AU" sz="1200" kern="1200" dirty="0">
              <a:solidFill>
                <a:schemeClr val="tx1"/>
              </a:solidFill>
              <a:effectLst/>
              <a:latin typeface="+mn-lt"/>
              <a:ea typeface="+mn-ea"/>
              <a:cs typeface="+mn-cs"/>
            </a:endParaRPr>
          </a:p>
          <a:p>
            <a:pPr marL="228600" lvl="0" indent="-228600">
              <a:buFont typeface="+mj-lt"/>
              <a:buAutoNum type="arabicPeriod"/>
            </a:pPr>
            <a:r>
              <a:rPr lang="en-AU" sz="1200" kern="1200" dirty="0">
                <a:solidFill>
                  <a:schemeClr val="tx1"/>
                </a:solidFill>
                <a:effectLst/>
                <a:latin typeface="+mn-lt"/>
                <a:ea typeface="+mn-ea"/>
                <a:cs typeface="+mn-cs"/>
              </a:rPr>
              <a:t>Use is also twice as high in those: </a:t>
            </a:r>
          </a:p>
          <a:p>
            <a:pPr marL="628650" lvl="1" indent="-171450">
              <a:buFont typeface="Arial" panose="020B0604020202020204" pitchFamily="34" charset="0"/>
              <a:buChar char="•"/>
            </a:pPr>
            <a:r>
              <a:rPr lang="en-AU" sz="1200" kern="1200" dirty="0">
                <a:solidFill>
                  <a:schemeClr val="tx1"/>
                </a:solidFill>
                <a:effectLst/>
                <a:latin typeface="+mn-lt"/>
                <a:ea typeface="+mn-ea"/>
                <a:cs typeface="+mn-cs"/>
              </a:rPr>
              <a:t>already engaged in drug use</a:t>
            </a:r>
          </a:p>
        </p:txBody>
      </p:sp>
      <p:sp>
        <p:nvSpPr>
          <p:cNvPr id="4" name="Slide Number Placeholder 3"/>
          <p:cNvSpPr>
            <a:spLocks noGrp="1"/>
          </p:cNvSpPr>
          <p:nvPr>
            <p:ph type="sldNum" sz="quarter" idx="10"/>
          </p:nvPr>
        </p:nvSpPr>
        <p:spPr/>
        <p:txBody>
          <a:bodyPr/>
          <a:lstStyle/>
          <a:p>
            <a:fld id="{F0D0126A-8C69-42B4-8D01-3883660A2332}" type="slidenum">
              <a:rPr lang="en-AU" smtClean="0"/>
              <a:t>7</a:t>
            </a:fld>
            <a:endParaRPr lang="en-AU"/>
          </a:p>
        </p:txBody>
      </p:sp>
    </p:spTree>
    <p:extLst>
      <p:ext uri="{BB962C8B-B14F-4D97-AF65-F5344CB8AC3E}">
        <p14:creationId xmlns:p14="http://schemas.microsoft.com/office/powerpoint/2010/main" val="28186432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r>
              <a:rPr lang="en-AU" sz="1000" b="1" dirty="0"/>
              <a:t>This slide provides information on how methamphetamine works on three main receptors in the brain – dopamine,</a:t>
            </a:r>
            <a:r>
              <a:rPr lang="en-AU" sz="1000" b="1" baseline="0" dirty="0"/>
              <a:t> noradrenaline (n</a:t>
            </a:r>
            <a:r>
              <a:rPr lang="en-AU" sz="1000" b="1" dirty="0"/>
              <a:t>orepinephrine</a:t>
            </a:r>
            <a:r>
              <a:rPr lang="en-AU" sz="1000" b="1" baseline="0" dirty="0"/>
              <a:t>) and serotonin.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altLang="en-US" sz="1000" dirty="0"/>
              <a:t>All methamphetamine forms quickly raise and sustain levels of the brain’s chemical messengers (neurotransmitters), particularly dopamine, which is responsible for memory, attention, purposeful behaviour and pleasurable feelings. Methamphetamines</a:t>
            </a:r>
            <a:r>
              <a:rPr lang="en-AU" altLang="en-US" sz="1000" baseline="0" dirty="0"/>
              <a:t> release between 450-1200% more dopamine in your brain which can help explain why some people like this drug so much. However as Newton’s law of gravity tells us – what goes up, must also come down. So while people may feel like they are the king of the world while they are high when the drug wears off they will feel the total opposite – low mood, exhaustion, irritable, etc. </a:t>
            </a:r>
            <a:r>
              <a:rPr lang="en-AU" altLang="en-US" sz="1000" dirty="0"/>
              <a:t>Over time neurotransmitters become depleted, leading to poor concentration, low mood, lethargy, fatigue, sleep disturbances and lack of motivation.</a:t>
            </a:r>
            <a:r>
              <a:rPr lang="en-AU" altLang="en-US" sz="1000" baseline="0" dirty="0"/>
              <a:t> Estimates of how long the dopamine system can take to repair can be between 12-18 months (particularly if people have been dependent on the drug).</a:t>
            </a:r>
            <a:endParaRPr lang="en-AU" altLang="en-US" sz="1000" dirty="0"/>
          </a:p>
          <a:p>
            <a:pPr marL="228600" indent="-228600">
              <a:buFont typeface="+mj-lt"/>
              <a:buAutoNum type="arabicPeriod"/>
            </a:pPr>
            <a:r>
              <a:rPr lang="en-AU" sz="1000" kern="1200" dirty="0">
                <a:solidFill>
                  <a:schemeClr val="tx1"/>
                </a:solidFill>
                <a:effectLst/>
                <a:latin typeface="+mn-lt"/>
                <a:ea typeface="+mn-ea"/>
                <a:cs typeface="+mn-cs"/>
              </a:rPr>
              <a:t>Methamphetamines also release high amounts of noradrenaline which mobilises the brain and body for action and essentially activates our fight or flight system. At high doses or through the prolonged use of the drug people can experience an increased threat potential and can become anxious, jumpy, hyper-vigilant, suspicious and aggressive (particularly</a:t>
            </a:r>
            <a:r>
              <a:rPr lang="en-AU" sz="1000" kern="1200" baseline="0" dirty="0">
                <a:solidFill>
                  <a:schemeClr val="tx1"/>
                </a:solidFill>
                <a:effectLst/>
                <a:latin typeface="+mn-lt"/>
                <a:ea typeface="+mn-ea"/>
                <a:cs typeface="+mn-cs"/>
              </a:rPr>
              <a:t> when they are ‘coming down’)</a:t>
            </a:r>
            <a:r>
              <a:rPr lang="en-AU" sz="1000" kern="1200" dirty="0">
                <a:solidFill>
                  <a:schemeClr val="tx1"/>
                </a:solidFill>
                <a:effectLst/>
                <a:latin typeface="+mn-lt"/>
                <a:ea typeface="+mn-ea"/>
                <a:cs typeface="+mn-cs"/>
              </a:rPr>
              <a:t>.  </a:t>
            </a:r>
          </a:p>
          <a:p>
            <a:pPr marL="228600" indent="-228600">
              <a:buFont typeface="+mj-lt"/>
              <a:buAutoNum type="arabicPeriod"/>
            </a:pPr>
            <a:r>
              <a:rPr lang="en-AU" sz="1000" kern="1200" dirty="0">
                <a:solidFill>
                  <a:schemeClr val="tx1"/>
                </a:solidFill>
                <a:effectLst/>
                <a:latin typeface="+mn-lt"/>
                <a:ea typeface="+mn-ea"/>
                <a:cs typeface="+mn-cs"/>
              </a:rPr>
              <a:t>The drug also releases elevated amounts of serotonin in brain. The primary function of serotonin is to regulate our </a:t>
            </a:r>
            <a:r>
              <a:rPr lang="en-US" sz="1000" kern="1200" dirty="0">
                <a:solidFill>
                  <a:schemeClr val="tx1"/>
                </a:solidFill>
                <a:effectLst/>
                <a:latin typeface="+mn-lt"/>
                <a:ea typeface="+mn-ea"/>
                <a:cs typeface="+mn-cs"/>
              </a:rPr>
              <a:t>mood</a:t>
            </a:r>
            <a:r>
              <a:rPr lang="en-AU" sz="1000" kern="1200" dirty="0">
                <a:solidFill>
                  <a:schemeClr val="tx1"/>
                </a:solidFill>
                <a:effectLst/>
                <a:latin typeface="+mn-lt"/>
                <a:ea typeface="+mn-ea"/>
                <a:cs typeface="+mn-cs"/>
              </a:rPr>
              <a:t>, sleep, </a:t>
            </a:r>
            <a:r>
              <a:rPr lang="en-US" sz="1000" kern="1200" dirty="0">
                <a:solidFill>
                  <a:schemeClr val="tx1"/>
                </a:solidFill>
                <a:effectLst/>
                <a:latin typeface="+mn-lt"/>
                <a:ea typeface="+mn-ea"/>
                <a:cs typeface="+mn-cs"/>
              </a:rPr>
              <a:t>cognition</a:t>
            </a:r>
            <a:r>
              <a:rPr lang="en-AU" sz="1000" kern="1200" dirty="0">
                <a:solidFill>
                  <a:schemeClr val="tx1"/>
                </a:solidFill>
                <a:effectLst/>
                <a:latin typeface="+mn-lt"/>
                <a:ea typeface="+mn-ea"/>
                <a:cs typeface="+mn-cs"/>
              </a:rPr>
              <a:t>, perception and body </a:t>
            </a:r>
            <a:r>
              <a:rPr lang="en-US" sz="1000" kern="1200" dirty="0">
                <a:solidFill>
                  <a:schemeClr val="tx1"/>
                </a:solidFill>
                <a:effectLst/>
                <a:latin typeface="+mn-lt"/>
                <a:ea typeface="+mn-ea"/>
                <a:cs typeface="+mn-cs"/>
              </a:rPr>
              <a:t>temperature. Increased serotonin means people are likely to experience an elevated mood, body temperature and are able to stay awake for longer. If a person doesn’t have enough serotonin they are likely to feel flat and depressed. </a:t>
            </a:r>
            <a:endParaRPr lang="en-AU" sz="10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7217E78-21D6-407C-9D30-CCDEB7129BE7}" type="slidenum">
              <a:rPr lang="en-AU" smtClean="0"/>
              <a:t>8</a:t>
            </a:fld>
            <a:endParaRPr lang="en-AU"/>
          </a:p>
        </p:txBody>
      </p:sp>
    </p:spTree>
    <p:extLst>
      <p:ext uri="{BB962C8B-B14F-4D97-AF65-F5344CB8AC3E}">
        <p14:creationId xmlns:p14="http://schemas.microsoft.com/office/powerpoint/2010/main" val="38084727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 typeface="+mj-lt"/>
              <a:buNone/>
              <a:defRPr/>
            </a:pPr>
            <a:r>
              <a:rPr lang="en-US" sz="1000" b="1" dirty="0">
                <a:ea typeface="ＭＳ Ｐゴシック" charset="-128"/>
                <a:cs typeface="Arial" panose="020B0604020202020204" pitchFamily="34" charset="0"/>
              </a:rPr>
              <a:t>This slide shows the immediate effects that users can expect</a:t>
            </a:r>
            <a:r>
              <a:rPr lang="en-US" sz="1000" b="1" baseline="0" dirty="0">
                <a:ea typeface="ＭＳ Ｐゴシック" charset="-128"/>
                <a:cs typeface="Arial" panose="020B0604020202020204" pitchFamily="34" charset="0"/>
              </a:rPr>
              <a:t> to experience when they have taken the drug – both at lower and higher doses.</a:t>
            </a:r>
            <a:endParaRPr lang="en-US" sz="1000" b="1" dirty="0">
              <a:ea typeface="ＭＳ Ｐゴシック" charset="-128"/>
              <a:cs typeface="Arial" panose="020B0604020202020204" pitchFamily="34" charset="0"/>
            </a:endParaRPr>
          </a:p>
          <a:p>
            <a:pPr marL="228600" indent="-228600" eaLnBrk="1" hangingPunct="1">
              <a:buFont typeface="+mj-lt"/>
              <a:buAutoNum type="arabicPeriod"/>
              <a:defRPr/>
            </a:pPr>
            <a:r>
              <a:rPr lang="en-US" sz="1000" dirty="0">
                <a:ea typeface="ＭＳ Ｐゴシック" charset="-128"/>
                <a:cs typeface="Arial" panose="020B0604020202020204" pitchFamily="34" charset="0"/>
              </a:rPr>
              <a:t>Ice is generally smoked or injected</a:t>
            </a:r>
            <a:r>
              <a:rPr lang="en-US" sz="1000" baseline="0" dirty="0">
                <a:ea typeface="ＭＳ Ｐゴシック" charset="-128"/>
                <a:cs typeface="Arial" panose="020B0604020202020204" pitchFamily="34" charset="0"/>
              </a:rPr>
              <a:t> and the effects can be felt in 3-7 seconds. If its swallowed (rarely) it can take 15-30minutes to feel the effects or snorted - 3-5mins to feel the effects.</a:t>
            </a:r>
          </a:p>
          <a:p>
            <a:pPr marL="228600" indent="-228600" eaLnBrk="1" hangingPunct="1">
              <a:buFont typeface="+mj-lt"/>
              <a:buAutoNum type="arabicPeriod"/>
              <a:defRPr/>
            </a:pPr>
            <a:r>
              <a:rPr lang="en-US" sz="1000" baseline="0" dirty="0">
                <a:ea typeface="ＭＳ Ｐゴシック" charset="-128"/>
                <a:cs typeface="Arial" panose="020B0604020202020204" pitchFamily="34" charset="0"/>
              </a:rPr>
              <a:t>At lower doses users report the following effects:  </a:t>
            </a:r>
          </a:p>
          <a:p>
            <a:pPr marL="628650" lvl="1" indent="-171450" eaLnBrk="1" hangingPunct="1">
              <a:buFont typeface="Arial" panose="020B0604020202020204" pitchFamily="34" charset="0"/>
              <a:buChar char="•"/>
              <a:defRPr/>
            </a:pPr>
            <a:r>
              <a:rPr lang="en-US" altLang="en-US" sz="1000" dirty="0">
                <a:cs typeface="Arial" panose="020B0604020202020204" pitchFamily="34" charset="0"/>
              </a:rPr>
              <a:t>Euphoria (high) </a:t>
            </a:r>
          </a:p>
          <a:p>
            <a:pPr marL="628650" lvl="1" indent="-171450" eaLnBrk="1" hangingPunct="1">
              <a:buFont typeface="Arial" panose="020B0604020202020204" pitchFamily="34" charset="0"/>
              <a:buChar char="•"/>
              <a:defRPr/>
            </a:pPr>
            <a:r>
              <a:rPr lang="en-US" altLang="en-US" sz="1000" dirty="0">
                <a:cs typeface="Arial" panose="020B0604020202020204" pitchFamily="34" charset="0"/>
              </a:rPr>
              <a:t>Feelings</a:t>
            </a:r>
            <a:r>
              <a:rPr lang="en-US" altLang="en-US" sz="1000" baseline="0" dirty="0">
                <a:cs typeface="Arial" panose="020B0604020202020204" pitchFamily="34" charset="0"/>
              </a:rPr>
              <a:t> of </a:t>
            </a:r>
            <a:r>
              <a:rPr lang="en-US" altLang="en-US" sz="1000" dirty="0">
                <a:cs typeface="Arial" panose="020B0604020202020204" pitchFamily="34" charset="0"/>
              </a:rPr>
              <a:t>well being</a:t>
            </a:r>
          </a:p>
          <a:p>
            <a:pPr marL="628650" lvl="1" indent="-171450" eaLnBrk="1" hangingPunct="1">
              <a:buFont typeface="Arial" panose="020B0604020202020204" pitchFamily="34" charset="0"/>
              <a:buChar char="•"/>
              <a:defRPr/>
            </a:pPr>
            <a:r>
              <a:rPr lang="en-US" altLang="en-US" sz="1000" dirty="0">
                <a:cs typeface="Arial" panose="020B0604020202020204" pitchFamily="34" charset="0"/>
              </a:rPr>
              <a:t>Confidence</a:t>
            </a:r>
          </a:p>
          <a:p>
            <a:pPr marL="628650" lvl="1" indent="-171450" eaLnBrk="1" hangingPunct="1">
              <a:buFont typeface="Arial" panose="020B0604020202020204" pitchFamily="34" charset="0"/>
              <a:buChar char="•"/>
              <a:defRPr/>
            </a:pPr>
            <a:r>
              <a:rPr lang="en-US" altLang="en-US" sz="1000" dirty="0">
                <a:cs typeface="Arial" panose="020B0604020202020204" pitchFamily="34" charset="0"/>
              </a:rPr>
              <a:t>Alertness</a:t>
            </a:r>
          </a:p>
          <a:p>
            <a:pPr marL="628650" lvl="1" indent="-171450" eaLnBrk="1" hangingPunct="1">
              <a:buFont typeface="Arial" panose="020B0604020202020204" pitchFamily="34" charset="0"/>
              <a:buChar char="•"/>
              <a:defRPr/>
            </a:pPr>
            <a:r>
              <a:rPr lang="en-US" altLang="en-US" sz="1000" dirty="0">
                <a:cs typeface="Arial" panose="020B0604020202020204" pitchFamily="34" charset="0"/>
              </a:rPr>
              <a:t>Motivation/concentration</a:t>
            </a:r>
          </a:p>
          <a:p>
            <a:pPr marL="628650" lvl="1" indent="-171450" eaLnBrk="1" hangingPunct="1">
              <a:buFont typeface="Arial" panose="020B0604020202020204" pitchFamily="34" charset="0"/>
              <a:buChar char="•"/>
              <a:defRPr/>
            </a:pPr>
            <a:r>
              <a:rPr lang="en-US" altLang="en-US" sz="1000" dirty="0">
                <a:cs typeface="Arial" panose="020B0604020202020204" pitchFamily="34" charset="0"/>
              </a:rPr>
              <a:t>Increased</a:t>
            </a:r>
            <a:r>
              <a:rPr lang="en-US" altLang="en-US" sz="1000" baseline="0" dirty="0">
                <a:cs typeface="Arial" panose="020B0604020202020204" pitchFamily="34" charset="0"/>
              </a:rPr>
              <a:t> e</a:t>
            </a:r>
            <a:r>
              <a:rPr lang="en-US" altLang="en-US" sz="1000" dirty="0">
                <a:cs typeface="Arial" panose="020B0604020202020204" pitchFamily="34" charset="0"/>
              </a:rPr>
              <a:t>nergy</a:t>
            </a:r>
          </a:p>
          <a:p>
            <a:pPr marL="628650" lvl="1" indent="-171450" eaLnBrk="1" hangingPunct="1">
              <a:buFont typeface="Arial" panose="020B0604020202020204" pitchFamily="34" charset="0"/>
              <a:buChar char="•"/>
              <a:defRPr/>
            </a:pPr>
            <a:r>
              <a:rPr lang="en-US" altLang="en-US" sz="1000" dirty="0">
                <a:cs typeface="Arial" panose="020B0604020202020204" pitchFamily="34" charset="0"/>
              </a:rPr>
              <a:t>Decreased appetite </a:t>
            </a:r>
            <a:endParaRPr lang="en-US" sz="1000" dirty="0">
              <a:ea typeface="ＭＳ Ｐゴシック" charset="-128"/>
              <a:cs typeface="Arial" panose="020B0604020202020204" pitchFamily="34" charset="0"/>
            </a:endParaRPr>
          </a:p>
          <a:p>
            <a:pPr marL="228600" indent="-228600" eaLnBrk="1" hangingPunct="1">
              <a:buFont typeface="+mj-lt"/>
              <a:buAutoNum type="arabicPeriod"/>
              <a:defRPr/>
            </a:pPr>
            <a:r>
              <a:rPr lang="en-US" sz="1000" dirty="0">
                <a:ea typeface="ＭＳ Ｐゴシック" charset="-128"/>
                <a:cs typeface="Arial" panose="020B0604020202020204" pitchFamily="34" charset="0"/>
              </a:rPr>
              <a:t>At higher </a:t>
            </a:r>
            <a:r>
              <a:rPr lang="en-US" sz="1000" baseline="0" dirty="0">
                <a:ea typeface="ＭＳ Ｐゴシック" charset="-128"/>
                <a:cs typeface="Arial" panose="020B0604020202020204" pitchFamily="34" charset="0"/>
              </a:rPr>
              <a:t>doses users can also experience the following effects </a:t>
            </a:r>
          </a:p>
          <a:p>
            <a:pPr marL="628650" lvl="1" indent="-171450" eaLnBrk="1" hangingPunct="1">
              <a:buFont typeface="Arial" panose="020B0604020202020204" pitchFamily="34" charset="0"/>
              <a:buChar char="•"/>
              <a:defRPr/>
            </a:pPr>
            <a:r>
              <a:rPr lang="en-US" sz="1000" dirty="0">
                <a:ea typeface="ＭＳ Ｐゴシック" charset="-128"/>
                <a:cs typeface="Arial" panose="020B0604020202020204" pitchFamily="34" charset="0"/>
              </a:rPr>
              <a:t>Aggressiveness, hostility</a:t>
            </a:r>
            <a:r>
              <a:rPr lang="en-US" sz="1000" baseline="0" dirty="0">
                <a:ea typeface="ＭＳ Ｐゴシック" charset="-128"/>
                <a:cs typeface="Arial" panose="020B0604020202020204" pitchFamily="34" charset="0"/>
              </a:rPr>
              <a:t> and violence</a:t>
            </a:r>
          </a:p>
          <a:p>
            <a:pPr marL="628650" lvl="1" indent="-171450" eaLnBrk="1" hangingPunct="1">
              <a:buFont typeface="Arial" panose="020B0604020202020204" pitchFamily="34" charset="0"/>
              <a:buChar char="•"/>
              <a:defRPr/>
            </a:pPr>
            <a:r>
              <a:rPr lang="en-US" sz="1000" dirty="0">
                <a:ea typeface="ＭＳ Ｐゴシック" charset="-128"/>
                <a:cs typeface="Arial" panose="020B0604020202020204" pitchFamily="34" charset="0"/>
              </a:rPr>
              <a:t>Nervousness,</a:t>
            </a:r>
            <a:r>
              <a:rPr lang="en-US" sz="1000" baseline="0" dirty="0">
                <a:ea typeface="ＭＳ Ｐゴシック" charset="-128"/>
                <a:cs typeface="Arial" panose="020B0604020202020204" pitchFamily="34" charset="0"/>
              </a:rPr>
              <a:t> anxious, agitation and paranoia</a:t>
            </a:r>
          </a:p>
          <a:p>
            <a:pPr marL="628650" lvl="1" indent="-171450" eaLnBrk="1" hangingPunct="1">
              <a:buFont typeface="Arial" panose="020B0604020202020204" pitchFamily="34" charset="0"/>
              <a:buChar char="•"/>
              <a:defRPr/>
            </a:pPr>
            <a:r>
              <a:rPr lang="en-US" sz="1000" dirty="0">
                <a:ea typeface="ＭＳ Ｐゴシック" charset="-128"/>
                <a:cs typeface="Arial" panose="020B0604020202020204" pitchFamily="34" charset="0"/>
              </a:rPr>
              <a:t>Psychotic symptoms (seeing things that aren’t really there)</a:t>
            </a:r>
          </a:p>
          <a:p>
            <a:pPr marL="628650" lvl="1" indent="-171450" eaLnBrk="1" hangingPunct="1">
              <a:buFont typeface="Arial" panose="020B0604020202020204" pitchFamily="34" charset="0"/>
              <a:buChar char="•"/>
              <a:defRPr/>
            </a:pPr>
            <a:r>
              <a:rPr lang="en-US" sz="1000" dirty="0">
                <a:ea typeface="ＭＳ Ｐゴシック" charset="-128"/>
                <a:cs typeface="Arial" panose="020B0604020202020204" pitchFamily="34" charset="0"/>
              </a:rPr>
              <a:t>Hallucinations (m</a:t>
            </a:r>
            <a:r>
              <a:rPr lang="en-US" sz="1000" baseline="0" dirty="0">
                <a:ea typeface="ＭＳ Ｐゴシック" charset="-128"/>
                <a:cs typeface="Arial" panose="020B0604020202020204" pitchFamily="34" charset="0"/>
              </a:rPr>
              <a:t>ay present being very confused) </a:t>
            </a:r>
          </a:p>
          <a:p>
            <a:pPr marL="628650" lvl="1" indent="-171450" eaLnBrk="1" hangingPunct="1">
              <a:buFont typeface="Arial" panose="020B0604020202020204" pitchFamily="34" charset="0"/>
              <a:buChar char="•"/>
              <a:defRPr/>
            </a:pPr>
            <a:r>
              <a:rPr lang="en-US" sz="1000" dirty="0">
                <a:ea typeface="ＭＳ Ｐゴシック" charset="-128"/>
                <a:cs typeface="Arial" panose="020B0604020202020204" pitchFamily="34" charset="0"/>
              </a:rPr>
              <a:t>Heart palpitations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ea typeface="ＭＳ Ｐゴシック" charset="-128"/>
                <a:cs typeface="Arial" panose="020B0604020202020204" pitchFamily="34" charset="0"/>
              </a:rPr>
              <a:t>Difficulty breathing</a:t>
            </a:r>
          </a:p>
          <a:p>
            <a:pPr marL="628650" lvl="1" indent="-171450" eaLnBrk="1" hangingPunct="1">
              <a:buFont typeface="Arial" panose="020B0604020202020204" pitchFamily="34" charset="0"/>
              <a:buChar char="•"/>
              <a:defRPr/>
            </a:pPr>
            <a:r>
              <a:rPr lang="en-US" sz="1000" dirty="0">
                <a:ea typeface="ＭＳ Ｐゴシック" charset="-128"/>
                <a:cs typeface="Arial" panose="020B0604020202020204" pitchFamily="34" charset="0"/>
              </a:rPr>
              <a:t>Jaw clenching, teeth grinding</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baseline="0" dirty="0">
                <a:ea typeface="ＭＳ Ｐゴシック" charset="-128"/>
                <a:cs typeface="Arial" panose="020B0604020202020204" pitchFamily="34" charset="0"/>
              </a:rPr>
              <a:t>Dry mouth/meth mouth</a:t>
            </a:r>
            <a:endParaRPr lang="en-US" sz="1000" dirty="0">
              <a:ea typeface="ＭＳ Ｐゴシック" charset="-128"/>
              <a:cs typeface="Arial" panose="020B0604020202020204" pitchFamily="34" charset="0"/>
            </a:endParaRPr>
          </a:p>
          <a:p>
            <a:pPr marL="628650" lvl="1" indent="-171450" eaLnBrk="1" hangingPunct="1">
              <a:buFont typeface="Arial" panose="020B0604020202020204" pitchFamily="34" charset="0"/>
              <a:buChar char="•"/>
              <a:defRPr/>
            </a:pPr>
            <a:r>
              <a:rPr lang="en-US" sz="1000" dirty="0">
                <a:ea typeface="ＭＳ Ｐゴシック" charset="-128"/>
                <a:cs typeface="Arial" panose="020B0604020202020204" pitchFamily="34" charset="0"/>
              </a:rPr>
              <a:t>Nausea, vomiting</a:t>
            </a:r>
          </a:p>
          <a:p>
            <a:pPr marL="628650" lvl="1" indent="-171450" eaLnBrk="1" hangingPunct="1">
              <a:buFont typeface="Arial" panose="020B0604020202020204" pitchFamily="34" charset="0"/>
              <a:buChar char="•"/>
              <a:defRPr/>
            </a:pPr>
            <a:r>
              <a:rPr lang="en-US" sz="1000" dirty="0">
                <a:ea typeface="ＭＳ Ｐゴシック" charset="-128"/>
                <a:cs typeface="Arial" panose="020B0604020202020204" pitchFamily="34" charset="0"/>
              </a:rPr>
              <a:t>Overdose/stroke/seizure</a:t>
            </a:r>
            <a:r>
              <a:rPr lang="en-US" sz="1000" baseline="0" dirty="0">
                <a:ea typeface="ＭＳ Ｐゴシック" charset="-128"/>
                <a:cs typeface="Arial" panose="020B0604020202020204" pitchFamily="34" charset="0"/>
              </a:rPr>
              <a:t> </a:t>
            </a:r>
            <a:endParaRPr lang="en-US" altLang="en-US" sz="1000" dirty="0">
              <a:cs typeface="Arial" panose="020B0604020202020204" pitchFamily="34" charset="0"/>
            </a:endParaRPr>
          </a:p>
        </p:txBody>
      </p:sp>
      <p:sp>
        <p:nvSpPr>
          <p:cNvPr id="4" name="Slide Number Placeholder 3"/>
          <p:cNvSpPr>
            <a:spLocks noGrp="1"/>
          </p:cNvSpPr>
          <p:nvPr>
            <p:ph type="sldNum" sz="quarter" idx="10"/>
          </p:nvPr>
        </p:nvSpPr>
        <p:spPr/>
        <p:txBody>
          <a:bodyPr/>
          <a:lstStyle/>
          <a:p>
            <a:fld id="{37217E78-21D6-407C-9D30-CCDEB7129BE7}" type="slidenum">
              <a:rPr lang="en-AU" smtClean="0"/>
              <a:t>9</a:t>
            </a:fld>
            <a:endParaRPr lang="en-AU"/>
          </a:p>
        </p:txBody>
      </p:sp>
    </p:spTree>
    <p:extLst>
      <p:ext uri="{BB962C8B-B14F-4D97-AF65-F5344CB8AC3E}">
        <p14:creationId xmlns:p14="http://schemas.microsoft.com/office/powerpoint/2010/main" val="23729253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AU"/>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a:t>Click to edit Master subtitle style</a:t>
            </a:r>
            <a:endParaRPr lang="en-US"/>
          </a:p>
        </p:txBody>
      </p:sp>
      <p:sp>
        <p:nvSpPr>
          <p:cNvPr id="4" name="Date Placeholder 3"/>
          <p:cNvSpPr>
            <a:spLocks noGrp="1"/>
          </p:cNvSpPr>
          <p:nvPr>
            <p:ph type="dt" sz="half" idx="10"/>
          </p:nvPr>
        </p:nvSpPr>
        <p:spPr/>
        <p:txBody>
          <a:bodyPr/>
          <a:lstStyle/>
          <a:p>
            <a:fld id="{BC02D18E-E0C6-D04E-9824-98306948DDDF}" type="datetimeFigureOut">
              <a:rPr lang="en-US" smtClean="0"/>
              <a:t>7/5/2017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7BEF31-75E7-CC43-9F15-9E5473E4CAE4}" type="slidenum">
              <a:rPr lang="en-US" smtClean="0"/>
              <a:t>‹#›</a:t>
            </a:fld>
            <a:endParaRPr lang="en-US"/>
          </a:p>
        </p:txBody>
      </p:sp>
    </p:spTree>
    <p:extLst>
      <p:ext uri="{BB962C8B-B14F-4D97-AF65-F5344CB8AC3E}">
        <p14:creationId xmlns:p14="http://schemas.microsoft.com/office/powerpoint/2010/main" val="31753216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Date Placeholder 3"/>
          <p:cNvSpPr>
            <a:spLocks noGrp="1"/>
          </p:cNvSpPr>
          <p:nvPr>
            <p:ph type="dt" sz="half" idx="10"/>
          </p:nvPr>
        </p:nvSpPr>
        <p:spPr/>
        <p:txBody>
          <a:bodyPr/>
          <a:lstStyle/>
          <a:p>
            <a:fld id="{BC02D18E-E0C6-D04E-9824-98306948DDDF}" type="datetimeFigureOut">
              <a:rPr lang="en-US" smtClean="0"/>
              <a:t>7/5/2017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7BEF31-75E7-CC43-9F15-9E5473E4CAE4}" type="slidenum">
              <a:rPr lang="en-US" smtClean="0"/>
              <a:t>‹#›</a:t>
            </a:fld>
            <a:endParaRPr lang="en-US"/>
          </a:p>
        </p:txBody>
      </p:sp>
    </p:spTree>
    <p:extLst>
      <p:ext uri="{BB962C8B-B14F-4D97-AF65-F5344CB8AC3E}">
        <p14:creationId xmlns:p14="http://schemas.microsoft.com/office/powerpoint/2010/main" val="9659140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AU"/>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Date Placeholder 3"/>
          <p:cNvSpPr>
            <a:spLocks noGrp="1"/>
          </p:cNvSpPr>
          <p:nvPr>
            <p:ph type="dt" sz="half" idx="10"/>
          </p:nvPr>
        </p:nvSpPr>
        <p:spPr/>
        <p:txBody>
          <a:bodyPr/>
          <a:lstStyle/>
          <a:p>
            <a:fld id="{BC02D18E-E0C6-D04E-9824-98306948DDDF}" type="datetimeFigureOut">
              <a:rPr lang="en-US" smtClean="0"/>
              <a:t>7/5/2017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7BEF31-75E7-CC43-9F15-9E5473E4CAE4}" type="slidenum">
              <a:rPr lang="en-US" smtClean="0"/>
              <a:t>‹#›</a:t>
            </a:fld>
            <a:endParaRPr lang="en-US"/>
          </a:p>
        </p:txBody>
      </p:sp>
    </p:spTree>
    <p:extLst>
      <p:ext uri="{BB962C8B-B14F-4D97-AF65-F5344CB8AC3E}">
        <p14:creationId xmlns:p14="http://schemas.microsoft.com/office/powerpoint/2010/main" val="40182883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3" name="Content Placeholder 2"/>
          <p:cNvSpPr>
            <a:spLocks noGrp="1"/>
          </p:cNvSpPr>
          <p:nvPr>
            <p:ph idx="1"/>
          </p:nvPr>
        </p:nvSpPr>
        <p:spPr/>
        <p:txBody>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Date Placeholder 3"/>
          <p:cNvSpPr>
            <a:spLocks noGrp="1"/>
          </p:cNvSpPr>
          <p:nvPr>
            <p:ph type="dt" sz="half" idx="10"/>
          </p:nvPr>
        </p:nvSpPr>
        <p:spPr/>
        <p:txBody>
          <a:bodyPr/>
          <a:lstStyle/>
          <a:p>
            <a:fld id="{BC02D18E-E0C6-D04E-9824-98306948DDDF}" type="datetimeFigureOut">
              <a:rPr lang="en-US" smtClean="0"/>
              <a:t>7/5/2017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7BEF31-75E7-CC43-9F15-9E5473E4CAE4}" type="slidenum">
              <a:rPr lang="en-US" smtClean="0"/>
              <a:t>‹#›</a:t>
            </a:fld>
            <a:endParaRPr lang="en-US"/>
          </a:p>
        </p:txBody>
      </p:sp>
    </p:spTree>
    <p:extLst>
      <p:ext uri="{BB962C8B-B14F-4D97-AF65-F5344CB8AC3E}">
        <p14:creationId xmlns:p14="http://schemas.microsoft.com/office/powerpoint/2010/main" val="40290232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AU"/>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a:t>Click to edit Master text styles</a:t>
            </a:r>
          </a:p>
        </p:txBody>
      </p:sp>
      <p:sp>
        <p:nvSpPr>
          <p:cNvPr id="4" name="Date Placeholder 3"/>
          <p:cNvSpPr>
            <a:spLocks noGrp="1"/>
          </p:cNvSpPr>
          <p:nvPr>
            <p:ph type="dt" sz="half" idx="10"/>
          </p:nvPr>
        </p:nvSpPr>
        <p:spPr/>
        <p:txBody>
          <a:bodyPr/>
          <a:lstStyle/>
          <a:p>
            <a:fld id="{BC02D18E-E0C6-D04E-9824-98306948DDDF}" type="datetimeFigureOut">
              <a:rPr lang="en-US" smtClean="0"/>
              <a:t>7/5/2017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7BEF31-75E7-CC43-9F15-9E5473E4CAE4}" type="slidenum">
              <a:rPr lang="en-US" smtClean="0"/>
              <a:t>‹#›</a:t>
            </a:fld>
            <a:endParaRPr lang="en-US"/>
          </a:p>
        </p:txBody>
      </p:sp>
    </p:spTree>
    <p:extLst>
      <p:ext uri="{BB962C8B-B14F-4D97-AF65-F5344CB8AC3E}">
        <p14:creationId xmlns:p14="http://schemas.microsoft.com/office/powerpoint/2010/main" val="18840594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5" name="Date Placeholder 4"/>
          <p:cNvSpPr>
            <a:spLocks noGrp="1"/>
          </p:cNvSpPr>
          <p:nvPr>
            <p:ph type="dt" sz="half" idx="10"/>
          </p:nvPr>
        </p:nvSpPr>
        <p:spPr/>
        <p:txBody>
          <a:bodyPr/>
          <a:lstStyle/>
          <a:p>
            <a:fld id="{BC02D18E-E0C6-D04E-9824-98306948DDDF}" type="datetimeFigureOut">
              <a:rPr lang="en-US" smtClean="0"/>
              <a:t>7/5/2017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7BEF31-75E7-CC43-9F15-9E5473E4CAE4}" type="slidenum">
              <a:rPr lang="en-US" smtClean="0"/>
              <a:t>‹#›</a:t>
            </a:fld>
            <a:endParaRPr lang="en-US"/>
          </a:p>
        </p:txBody>
      </p:sp>
    </p:spTree>
    <p:extLst>
      <p:ext uri="{BB962C8B-B14F-4D97-AF65-F5344CB8AC3E}">
        <p14:creationId xmlns:p14="http://schemas.microsoft.com/office/powerpoint/2010/main" val="33328822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7" name="Date Placeholder 6"/>
          <p:cNvSpPr>
            <a:spLocks noGrp="1"/>
          </p:cNvSpPr>
          <p:nvPr>
            <p:ph type="dt" sz="half" idx="10"/>
          </p:nvPr>
        </p:nvSpPr>
        <p:spPr/>
        <p:txBody>
          <a:bodyPr/>
          <a:lstStyle/>
          <a:p>
            <a:fld id="{BC02D18E-E0C6-D04E-9824-98306948DDDF}" type="datetimeFigureOut">
              <a:rPr lang="en-US" smtClean="0"/>
              <a:t>7/5/2017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A7BEF31-75E7-CC43-9F15-9E5473E4CAE4}" type="slidenum">
              <a:rPr lang="en-US" smtClean="0"/>
              <a:t>‹#›</a:t>
            </a:fld>
            <a:endParaRPr lang="en-US"/>
          </a:p>
        </p:txBody>
      </p:sp>
    </p:spTree>
    <p:extLst>
      <p:ext uri="{BB962C8B-B14F-4D97-AF65-F5344CB8AC3E}">
        <p14:creationId xmlns:p14="http://schemas.microsoft.com/office/powerpoint/2010/main" val="32633708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3" name="Date Placeholder 2"/>
          <p:cNvSpPr>
            <a:spLocks noGrp="1"/>
          </p:cNvSpPr>
          <p:nvPr>
            <p:ph type="dt" sz="half" idx="10"/>
          </p:nvPr>
        </p:nvSpPr>
        <p:spPr/>
        <p:txBody>
          <a:bodyPr/>
          <a:lstStyle/>
          <a:p>
            <a:fld id="{BC02D18E-E0C6-D04E-9824-98306948DDDF}" type="datetimeFigureOut">
              <a:rPr lang="en-US" smtClean="0"/>
              <a:t>7/5/2017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A7BEF31-75E7-CC43-9F15-9E5473E4CAE4}" type="slidenum">
              <a:rPr lang="en-US" smtClean="0"/>
              <a:t>‹#›</a:t>
            </a:fld>
            <a:endParaRPr lang="en-US"/>
          </a:p>
        </p:txBody>
      </p:sp>
    </p:spTree>
    <p:extLst>
      <p:ext uri="{BB962C8B-B14F-4D97-AF65-F5344CB8AC3E}">
        <p14:creationId xmlns:p14="http://schemas.microsoft.com/office/powerpoint/2010/main" val="15045223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C02D18E-E0C6-D04E-9824-98306948DDDF}" type="datetimeFigureOut">
              <a:rPr lang="en-US" smtClean="0"/>
              <a:t>7/5/2017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A7BEF31-75E7-CC43-9F15-9E5473E4CAE4}" type="slidenum">
              <a:rPr lang="en-US" smtClean="0"/>
              <a:t>‹#›</a:t>
            </a:fld>
            <a:endParaRPr lang="en-US"/>
          </a:p>
        </p:txBody>
      </p:sp>
    </p:spTree>
    <p:extLst>
      <p:ext uri="{BB962C8B-B14F-4D97-AF65-F5344CB8AC3E}">
        <p14:creationId xmlns:p14="http://schemas.microsoft.com/office/powerpoint/2010/main" val="14014345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AU"/>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a:t>Click to edit Master text styles</a:t>
            </a:r>
          </a:p>
        </p:txBody>
      </p:sp>
      <p:sp>
        <p:nvSpPr>
          <p:cNvPr id="5" name="Date Placeholder 4"/>
          <p:cNvSpPr>
            <a:spLocks noGrp="1"/>
          </p:cNvSpPr>
          <p:nvPr>
            <p:ph type="dt" sz="half" idx="10"/>
          </p:nvPr>
        </p:nvSpPr>
        <p:spPr/>
        <p:txBody>
          <a:bodyPr/>
          <a:lstStyle/>
          <a:p>
            <a:fld id="{BC02D18E-E0C6-D04E-9824-98306948DDDF}" type="datetimeFigureOut">
              <a:rPr lang="en-US" smtClean="0"/>
              <a:t>7/5/2017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7BEF31-75E7-CC43-9F15-9E5473E4CAE4}" type="slidenum">
              <a:rPr lang="en-US" smtClean="0"/>
              <a:t>‹#›</a:t>
            </a:fld>
            <a:endParaRPr lang="en-US"/>
          </a:p>
        </p:txBody>
      </p:sp>
    </p:spTree>
    <p:extLst>
      <p:ext uri="{BB962C8B-B14F-4D97-AF65-F5344CB8AC3E}">
        <p14:creationId xmlns:p14="http://schemas.microsoft.com/office/powerpoint/2010/main" val="228311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AU"/>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a:t>Click to edit Master text styles</a:t>
            </a:r>
          </a:p>
        </p:txBody>
      </p:sp>
      <p:sp>
        <p:nvSpPr>
          <p:cNvPr id="5" name="Date Placeholder 4"/>
          <p:cNvSpPr>
            <a:spLocks noGrp="1"/>
          </p:cNvSpPr>
          <p:nvPr>
            <p:ph type="dt" sz="half" idx="10"/>
          </p:nvPr>
        </p:nvSpPr>
        <p:spPr/>
        <p:txBody>
          <a:bodyPr/>
          <a:lstStyle/>
          <a:p>
            <a:fld id="{BC02D18E-E0C6-D04E-9824-98306948DDDF}" type="datetimeFigureOut">
              <a:rPr lang="en-US" smtClean="0"/>
              <a:t>7/5/2017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7BEF31-75E7-CC43-9F15-9E5473E4CAE4}" type="slidenum">
              <a:rPr lang="en-US" smtClean="0"/>
              <a:t>‹#›</a:t>
            </a:fld>
            <a:endParaRPr lang="en-US"/>
          </a:p>
        </p:txBody>
      </p:sp>
    </p:spTree>
    <p:extLst>
      <p:ext uri="{BB962C8B-B14F-4D97-AF65-F5344CB8AC3E}">
        <p14:creationId xmlns:p14="http://schemas.microsoft.com/office/powerpoint/2010/main" val="32814184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AU"/>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C02D18E-E0C6-D04E-9824-98306948DDDF}" type="datetimeFigureOut">
              <a:rPr lang="en-US" smtClean="0"/>
              <a:t>7/5/2017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7BEF31-75E7-CC43-9F15-9E5473E4CAE4}" type="slidenum">
              <a:rPr lang="en-US" smtClean="0"/>
              <a:t>‹#›</a:t>
            </a:fld>
            <a:endParaRPr lang="en-US"/>
          </a:p>
        </p:txBody>
      </p:sp>
    </p:spTree>
    <p:extLst>
      <p:ext uri="{BB962C8B-B14F-4D97-AF65-F5344CB8AC3E}">
        <p14:creationId xmlns:p14="http://schemas.microsoft.com/office/powerpoint/2010/main" val="30737532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ww.youtube.com/watch?v=aVA3Pj6gBGk"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yourroom.com.au/"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hyperlink" Target="http://www.fds.org.au/"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youtube.com/watch?v=MeM85Uii6F0&amp;feature=youtu.be"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s://www.youtube.com/watch?v=MeM85Uii6F0"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5.jp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35762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9986"/>
            <a:ext cx="8229600" cy="1143000"/>
          </a:xfrm>
        </p:spPr>
        <p:txBody>
          <a:bodyPr>
            <a:normAutofit/>
          </a:bodyPr>
          <a:lstStyle/>
          <a:p>
            <a:r>
              <a:rPr lang="en-AU" sz="3200" b="1" dirty="0">
                <a:solidFill>
                  <a:srgbClr val="81872C"/>
                </a:solidFill>
              </a:rPr>
              <a:t>‘Crash’</a:t>
            </a:r>
          </a:p>
        </p:txBody>
      </p:sp>
      <p:sp>
        <p:nvSpPr>
          <p:cNvPr id="3" name="Content Placeholder 2"/>
          <p:cNvSpPr>
            <a:spLocks noGrp="1"/>
          </p:cNvSpPr>
          <p:nvPr>
            <p:ph idx="1"/>
          </p:nvPr>
        </p:nvSpPr>
        <p:spPr/>
        <p:txBody>
          <a:bodyPr/>
          <a:lstStyle/>
          <a:p>
            <a:pPr marL="0" indent="0">
              <a:buNone/>
            </a:pPr>
            <a:endParaRPr lang="en-AU" dirty="0"/>
          </a:p>
          <a:p>
            <a:pPr marL="0" indent="0">
              <a:buNone/>
            </a:pPr>
            <a:endParaRPr lang="en-AU" dirty="0"/>
          </a:p>
          <a:p>
            <a:pPr marL="0" indent="0">
              <a:buNone/>
            </a:pPr>
            <a:endParaRPr lang="en-AU" dirty="0"/>
          </a:p>
        </p:txBody>
      </p:sp>
      <p:pic>
        <p:nvPicPr>
          <p:cNvPr id="7" name="Content Placeholder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750" y="1750672"/>
            <a:ext cx="3020290" cy="2112509"/>
          </a:xfrm>
          <a:prstGeom prst="rect">
            <a:avLst/>
          </a:prstGeom>
        </p:spPr>
      </p:pic>
      <p:sp>
        <p:nvSpPr>
          <p:cNvPr id="6" name="Rectangle 5"/>
          <p:cNvSpPr/>
          <p:nvPr/>
        </p:nvSpPr>
        <p:spPr>
          <a:xfrm>
            <a:off x="3837420" y="1600200"/>
            <a:ext cx="4572000" cy="4062651"/>
          </a:xfrm>
          <a:prstGeom prst="rect">
            <a:avLst/>
          </a:prstGeom>
        </p:spPr>
        <p:txBody>
          <a:bodyPr>
            <a:spAutoFit/>
          </a:bodyPr>
          <a:lstStyle/>
          <a:p>
            <a:pPr marL="285750" indent="-285750">
              <a:buFont typeface="Arial" panose="020B0604020202020204" pitchFamily="34" charset="0"/>
              <a:buChar char="•"/>
            </a:pPr>
            <a:r>
              <a:rPr lang="en-US" sz="2400" dirty="0">
                <a:solidFill>
                  <a:schemeClr val="accent6">
                    <a:lumMod val="75000"/>
                  </a:schemeClr>
                </a:solidFill>
              </a:rPr>
              <a:t>Exhaustion, fatigue</a:t>
            </a:r>
          </a:p>
          <a:p>
            <a:endParaRPr lang="en-US" sz="2400" dirty="0">
              <a:solidFill>
                <a:schemeClr val="accent6">
                  <a:lumMod val="75000"/>
                </a:schemeClr>
              </a:solidFill>
            </a:endParaRPr>
          </a:p>
          <a:p>
            <a:pPr marL="285750" indent="-285750">
              <a:buFont typeface="Arial" panose="020B0604020202020204" pitchFamily="34" charset="0"/>
              <a:buChar char="•"/>
            </a:pPr>
            <a:r>
              <a:rPr lang="en-US" sz="2400" dirty="0">
                <a:solidFill>
                  <a:schemeClr val="accent6">
                    <a:lumMod val="75000"/>
                  </a:schemeClr>
                </a:solidFill>
              </a:rPr>
              <a:t>Sleep disturbance</a:t>
            </a:r>
          </a:p>
          <a:p>
            <a:endParaRPr lang="en-US" sz="2400" dirty="0">
              <a:solidFill>
                <a:schemeClr val="accent6">
                  <a:lumMod val="75000"/>
                </a:schemeClr>
              </a:solidFill>
            </a:endParaRPr>
          </a:p>
          <a:p>
            <a:pPr marL="285750" indent="-285750">
              <a:buFont typeface="Arial" panose="020B0604020202020204" pitchFamily="34" charset="0"/>
              <a:buChar char="•"/>
            </a:pPr>
            <a:r>
              <a:rPr lang="en-US" sz="2400" dirty="0">
                <a:solidFill>
                  <a:schemeClr val="accent6">
                    <a:lumMod val="75000"/>
                  </a:schemeClr>
                </a:solidFill>
              </a:rPr>
              <a:t>Mood disturbances – typically flat mood</a:t>
            </a:r>
          </a:p>
          <a:p>
            <a:endParaRPr lang="en-US" sz="2400" dirty="0">
              <a:solidFill>
                <a:schemeClr val="accent6">
                  <a:lumMod val="75000"/>
                </a:schemeClr>
              </a:solidFill>
            </a:endParaRPr>
          </a:p>
          <a:p>
            <a:pPr marL="285750" indent="-285750">
              <a:buFont typeface="Arial" panose="020B0604020202020204" pitchFamily="34" charset="0"/>
              <a:buChar char="•"/>
            </a:pPr>
            <a:r>
              <a:rPr lang="en-US" sz="2400" dirty="0">
                <a:solidFill>
                  <a:schemeClr val="accent6">
                    <a:lumMod val="75000"/>
                  </a:schemeClr>
                </a:solidFill>
              </a:rPr>
              <a:t>Cravings</a:t>
            </a:r>
          </a:p>
          <a:p>
            <a:endParaRPr lang="en-US" sz="2400" dirty="0">
              <a:solidFill>
                <a:schemeClr val="accent6">
                  <a:lumMod val="75000"/>
                </a:schemeClr>
              </a:solidFill>
            </a:endParaRPr>
          </a:p>
          <a:p>
            <a:pPr marL="285750" indent="-285750">
              <a:buFont typeface="Arial" panose="020B0604020202020204" pitchFamily="34" charset="0"/>
              <a:buChar char="•"/>
            </a:pPr>
            <a:r>
              <a:rPr lang="en-AU" sz="2400" dirty="0">
                <a:solidFill>
                  <a:schemeClr val="accent6">
                    <a:lumMod val="75000"/>
                  </a:schemeClr>
                </a:solidFill>
              </a:rPr>
              <a:t>Generalised</a:t>
            </a:r>
            <a:r>
              <a:rPr lang="en-US" sz="2400" dirty="0">
                <a:solidFill>
                  <a:schemeClr val="accent6">
                    <a:lumMod val="75000"/>
                  </a:schemeClr>
                </a:solidFill>
              </a:rPr>
              <a:t> aches and pains</a:t>
            </a:r>
          </a:p>
          <a:p>
            <a:pPr marL="285750" indent="-285750">
              <a:buFont typeface="Arial" panose="020B0604020202020204" pitchFamily="34" charset="0"/>
              <a:buChar char="•"/>
            </a:pPr>
            <a:endParaRPr lang="en-AU" dirty="0">
              <a:solidFill>
                <a:schemeClr val="accent6">
                  <a:lumMod val="75000"/>
                </a:schemeClr>
              </a:solidFill>
            </a:endParaRPr>
          </a:p>
        </p:txBody>
      </p:sp>
    </p:spTree>
    <p:extLst>
      <p:ext uri="{BB962C8B-B14F-4D97-AF65-F5344CB8AC3E}">
        <p14:creationId xmlns:p14="http://schemas.microsoft.com/office/powerpoint/2010/main" val="36318887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40080" y="833628"/>
            <a:ext cx="7829371" cy="7017306"/>
          </a:xfrm>
          <a:prstGeom prst="rect">
            <a:avLst/>
          </a:prstGeom>
          <a:noFill/>
        </p:spPr>
        <p:txBody>
          <a:bodyPr wrap="square" rtlCol="0">
            <a:spAutoFit/>
          </a:bodyPr>
          <a:lstStyle/>
          <a:p>
            <a:endParaRPr lang="en-AU" sz="800" dirty="0">
              <a:solidFill>
                <a:schemeClr val="accent6">
                  <a:lumMod val="75000"/>
                </a:schemeClr>
              </a:solidFill>
            </a:endParaRPr>
          </a:p>
          <a:p>
            <a:pPr marL="285750" indent="-285750">
              <a:buFont typeface="Arial" panose="020B0604020202020204" pitchFamily="34" charset="0"/>
              <a:buChar char="•"/>
            </a:pPr>
            <a:r>
              <a:rPr lang="en-AU" sz="2800" dirty="0">
                <a:solidFill>
                  <a:schemeClr val="accent6">
                    <a:lumMod val="75000"/>
                  </a:schemeClr>
                </a:solidFill>
              </a:rPr>
              <a:t>Decrease motivation</a:t>
            </a:r>
          </a:p>
          <a:p>
            <a:endParaRPr lang="en-AU" sz="800" dirty="0">
              <a:solidFill>
                <a:schemeClr val="accent6">
                  <a:lumMod val="75000"/>
                </a:schemeClr>
              </a:solidFill>
            </a:endParaRPr>
          </a:p>
          <a:p>
            <a:pPr marL="285750" indent="-285750">
              <a:buFont typeface="Arial" panose="020B0604020202020204" pitchFamily="34" charset="0"/>
              <a:buChar char="•"/>
            </a:pPr>
            <a:r>
              <a:rPr lang="en-AU" sz="2800" dirty="0">
                <a:solidFill>
                  <a:schemeClr val="accent6">
                    <a:lumMod val="75000"/>
                  </a:schemeClr>
                </a:solidFill>
              </a:rPr>
              <a:t>Depression and anxiety</a:t>
            </a:r>
          </a:p>
          <a:p>
            <a:endParaRPr lang="en-AU" sz="800" dirty="0">
              <a:solidFill>
                <a:schemeClr val="accent6">
                  <a:lumMod val="75000"/>
                </a:schemeClr>
              </a:solidFill>
            </a:endParaRPr>
          </a:p>
          <a:p>
            <a:pPr marL="285750" indent="-285750">
              <a:buFont typeface="Arial" panose="020B0604020202020204" pitchFamily="34" charset="0"/>
              <a:buChar char="•"/>
            </a:pPr>
            <a:r>
              <a:rPr lang="en-AU" sz="2800" dirty="0">
                <a:solidFill>
                  <a:schemeClr val="accent6">
                    <a:lumMod val="75000"/>
                  </a:schemeClr>
                </a:solidFill>
              </a:rPr>
              <a:t>Poor concentration/memory</a:t>
            </a:r>
          </a:p>
          <a:p>
            <a:endParaRPr lang="en-AU" sz="800" dirty="0">
              <a:solidFill>
                <a:schemeClr val="accent6">
                  <a:lumMod val="75000"/>
                </a:schemeClr>
              </a:solidFill>
            </a:endParaRPr>
          </a:p>
          <a:p>
            <a:pPr marL="285750" indent="-285750">
              <a:buFont typeface="Arial" panose="020B0604020202020204" pitchFamily="34" charset="0"/>
              <a:buChar char="•"/>
            </a:pPr>
            <a:r>
              <a:rPr lang="en-AU" sz="2800" dirty="0">
                <a:solidFill>
                  <a:schemeClr val="accent6">
                    <a:lumMod val="75000"/>
                  </a:schemeClr>
                </a:solidFill>
              </a:rPr>
              <a:t>Psychotic symptoms </a:t>
            </a:r>
          </a:p>
          <a:p>
            <a:endParaRPr lang="en-AU" sz="800" dirty="0">
              <a:solidFill>
                <a:schemeClr val="accent6">
                  <a:lumMod val="75000"/>
                </a:schemeClr>
              </a:solidFill>
            </a:endParaRPr>
          </a:p>
          <a:p>
            <a:pPr marL="285750" indent="-285750">
              <a:buFont typeface="Arial" panose="020B0604020202020204" pitchFamily="34" charset="0"/>
              <a:buChar char="•"/>
            </a:pPr>
            <a:r>
              <a:rPr lang="en-AU" sz="2800" dirty="0">
                <a:solidFill>
                  <a:schemeClr val="accent6">
                    <a:lumMod val="75000"/>
                  </a:schemeClr>
                </a:solidFill>
              </a:rPr>
              <a:t>Agitation and aggression</a:t>
            </a:r>
          </a:p>
          <a:p>
            <a:endParaRPr lang="en-AU" sz="800" dirty="0">
              <a:solidFill>
                <a:schemeClr val="accent6">
                  <a:lumMod val="75000"/>
                </a:schemeClr>
              </a:solidFill>
            </a:endParaRPr>
          </a:p>
          <a:p>
            <a:pPr marL="285750" indent="-285750">
              <a:buFont typeface="Arial" panose="020B0604020202020204" pitchFamily="34" charset="0"/>
              <a:buChar char="•"/>
            </a:pPr>
            <a:r>
              <a:rPr lang="en-AU" sz="2800" dirty="0">
                <a:solidFill>
                  <a:schemeClr val="accent6">
                    <a:lumMod val="75000"/>
                  </a:schemeClr>
                </a:solidFill>
              </a:rPr>
              <a:t>Disturbed sleep</a:t>
            </a:r>
          </a:p>
          <a:p>
            <a:endParaRPr lang="en-AU" sz="800" dirty="0">
              <a:solidFill>
                <a:schemeClr val="accent6">
                  <a:lumMod val="75000"/>
                </a:schemeClr>
              </a:solidFill>
            </a:endParaRPr>
          </a:p>
          <a:p>
            <a:pPr marL="285750" indent="-285750">
              <a:buFont typeface="Arial" panose="020B0604020202020204" pitchFamily="34" charset="0"/>
              <a:buChar char="•"/>
            </a:pPr>
            <a:r>
              <a:rPr lang="en-AU" sz="2800" dirty="0">
                <a:solidFill>
                  <a:schemeClr val="accent6">
                    <a:lumMod val="75000"/>
                  </a:schemeClr>
                </a:solidFill>
              </a:rPr>
              <a:t>Weight loss</a:t>
            </a:r>
          </a:p>
          <a:p>
            <a:endParaRPr lang="en-AU" sz="800" dirty="0">
              <a:solidFill>
                <a:schemeClr val="accent6">
                  <a:lumMod val="75000"/>
                </a:schemeClr>
              </a:solidFill>
            </a:endParaRPr>
          </a:p>
          <a:p>
            <a:pPr marL="285750" indent="-285750">
              <a:buFont typeface="Arial" panose="020B0604020202020204" pitchFamily="34" charset="0"/>
              <a:buChar char="•"/>
            </a:pPr>
            <a:r>
              <a:rPr lang="en-AU" sz="2800" dirty="0">
                <a:solidFill>
                  <a:schemeClr val="accent6">
                    <a:lumMod val="75000"/>
                  </a:schemeClr>
                </a:solidFill>
              </a:rPr>
              <a:t>Dependence</a:t>
            </a:r>
          </a:p>
          <a:p>
            <a:endParaRPr lang="en-AU" sz="800" dirty="0">
              <a:solidFill>
                <a:schemeClr val="accent6">
                  <a:lumMod val="75000"/>
                </a:schemeClr>
              </a:solidFill>
            </a:endParaRPr>
          </a:p>
          <a:p>
            <a:pPr marL="285750" indent="-285750">
              <a:buFont typeface="Arial" panose="020B0604020202020204" pitchFamily="34" charset="0"/>
              <a:buChar char="•"/>
            </a:pPr>
            <a:r>
              <a:rPr lang="en-AU" sz="2800" dirty="0">
                <a:solidFill>
                  <a:schemeClr val="accent6">
                    <a:lumMod val="75000"/>
                  </a:schemeClr>
                </a:solidFill>
              </a:rPr>
              <a:t>Chest pains</a:t>
            </a:r>
          </a:p>
          <a:p>
            <a:endParaRPr lang="en-AU" sz="800" dirty="0">
              <a:solidFill>
                <a:schemeClr val="accent6">
                  <a:lumMod val="75000"/>
                </a:schemeClr>
              </a:solidFill>
            </a:endParaRPr>
          </a:p>
          <a:p>
            <a:pPr marL="285750" indent="-285750">
              <a:buFont typeface="Arial" panose="020B0604020202020204" pitchFamily="34" charset="0"/>
              <a:buChar char="•"/>
            </a:pPr>
            <a:r>
              <a:rPr lang="en-AU" sz="2800" dirty="0">
                <a:solidFill>
                  <a:schemeClr val="accent6">
                    <a:lumMod val="75000"/>
                  </a:schemeClr>
                </a:solidFill>
              </a:rPr>
              <a:t>Damage to dopamine receptors </a:t>
            </a:r>
          </a:p>
          <a:p>
            <a:pPr marL="285750" indent="-285750">
              <a:buFont typeface="Arial" panose="020B0604020202020204" pitchFamily="34" charset="0"/>
              <a:buChar char="•"/>
            </a:pPr>
            <a:endParaRPr lang="en-AU" sz="2400" dirty="0">
              <a:solidFill>
                <a:srgbClr val="898989"/>
              </a:solidFill>
            </a:endParaRPr>
          </a:p>
          <a:p>
            <a:pPr marL="285750" indent="-285750">
              <a:buFont typeface="Arial" panose="020B0604020202020204" pitchFamily="34" charset="0"/>
              <a:buChar char="•"/>
            </a:pPr>
            <a:endParaRPr lang="en-AU" sz="2400" dirty="0">
              <a:solidFill>
                <a:srgbClr val="898989"/>
              </a:solidFill>
            </a:endParaRPr>
          </a:p>
          <a:p>
            <a:pPr marL="285750" indent="-285750">
              <a:buFont typeface="Arial" panose="020B0604020202020204" pitchFamily="34" charset="0"/>
              <a:buChar char="•"/>
            </a:pPr>
            <a:endParaRPr lang="en-AU" sz="2400" dirty="0">
              <a:solidFill>
                <a:srgbClr val="898989"/>
              </a:solidFill>
            </a:endParaRPr>
          </a:p>
          <a:p>
            <a:endParaRPr lang="en-AU" dirty="0">
              <a:solidFill>
                <a:srgbClr val="898989"/>
              </a:solidFill>
            </a:endParaRPr>
          </a:p>
        </p:txBody>
      </p:sp>
      <p:sp>
        <p:nvSpPr>
          <p:cNvPr id="5" name="Title 1"/>
          <p:cNvSpPr>
            <a:spLocks noGrp="1"/>
          </p:cNvSpPr>
          <p:nvPr>
            <p:ph type="title"/>
          </p:nvPr>
        </p:nvSpPr>
        <p:spPr>
          <a:xfrm>
            <a:off x="439965" y="90788"/>
            <a:ext cx="8229600" cy="818714"/>
          </a:xfrm>
        </p:spPr>
        <p:txBody>
          <a:bodyPr>
            <a:normAutofit/>
          </a:bodyPr>
          <a:lstStyle/>
          <a:p>
            <a:r>
              <a:rPr lang="en-AU" sz="3200" b="1" dirty="0">
                <a:solidFill>
                  <a:srgbClr val="81872C"/>
                </a:solidFill>
              </a:rPr>
              <a:t>Long term effects</a:t>
            </a:r>
          </a:p>
        </p:txBody>
      </p:sp>
    </p:spTree>
    <p:extLst>
      <p:ext uri="{BB962C8B-B14F-4D97-AF65-F5344CB8AC3E}">
        <p14:creationId xmlns:p14="http://schemas.microsoft.com/office/powerpoint/2010/main" val="2032001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3600" b="1" dirty="0">
                <a:solidFill>
                  <a:srgbClr val="81872C"/>
                </a:solidFill>
              </a:rPr>
              <a:t>Debbie’s story</a:t>
            </a:r>
          </a:p>
        </p:txBody>
      </p:sp>
      <p:sp>
        <p:nvSpPr>
          <p:cNvPr id="4" name="TextBox 3"/>
          <p:cNvSpPr txBox="1"/>
          <p:nvPr/>
        </p:nvSpPr>
        <p:spPr>
          <a:xfrm>
            <a:off x="1999488" y="2880884"/>
            <a:ext cx="4937760" cy="369332"/>
          </a:xfrm>
          <a:prstGeom prst="rect">
            <a:avLst/>
          </a:prstGeom>
          <a:noFill/>
        </p:spPr>
        <p:txBody>
          <a:bodyPr wrap="square" rtlCol="0">
            <a:spAutoFit/>
          </a:bodyPr>
          <a:lstStyle/>
          <a:p>
            <a:r>
              <a:rPr lang="en-AU" dirty="0">
                <a:hlinkClick r:id="rId3"/>
              </a:rPr>
              <a:t>https://www.youtube.com/watch?v=aVA3Pj6gBGk</a:t>
            </a:r>
            <a:r>
              <a:rPr lang="en-AU" dirty="0"/>
              <a:t> </a:t>
            </a:r>
          </a:p>
        </p:txBody>
      </p:sp>
    </p:spTree>
    <p:extLst>
      <p:ext uri="{BB962C8B-B14F-4D97-AF65-F5344CB8AC3E}">
        <p14:creationId xmlns:p14="http://schemas.microsoft.com/office/powerpoint/2010/main" val="974355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a:bodyPr>
          <a:lstStyle/>
          <a:p>
            <a:r>
              <a:rPr lang="en-AU" sz="4000" b="1" dirty="0">
                <a:solidFill>
                  <a:srgbClr val="81872C"/>
                </a:solidFill>
              </a:rPr>
              <a:t>Know that help is out there </a:t>
            </a:r>
          </a:p>
        </p:txBody>
      </p:sp>
      <p:sp>
        <p:nvSpPr>
          <p:cNvPr id="3" name="Content Placeholder 2"/>
          <p:cNvSpPr>
            <a:spLocks noGrp="1"/>
          </p:cNvSpPr>
          <p:nvPr>
            <p:ph idx="1"/>
          </p:nvPr>
        </p:nvSpPr>
        <p:spPr/>
        <p:txBody>
          <a:bodyPr/>
          <a:lstStyle/>
          <a:p>
            <a:pPr marL="0" indent="0">
              <a:buNone/>
            </a:pPr>
            <a:endParaRPr lang="en-AU" dirty="0"/>
          </a:p>
          <a:p>
            <a:pPr marL="0" indent="0">
              <a:buNone/>
            </a:pPr>
            <a:endParaRPr lang="en-AU" dirty="0"/>
          </a:p>
          <a:p>
            <a:pPr marL="0" indent="0" algn="ctr">
              <a:buNone/>
            </a:pPr>
            <a:r>
              <a:rPr lang="en-AU" sz="2800" b="1" dirty="0">
                <a:solidFill>
                  <a:schemeClr val="accent6">
                    <a:lumMod val="75000"/>
                  </a:schemeClr>
                </a:solidFill>
              </a:rPr>
              <a:t>Withdrawal and treatment</a:t>
            </a:r>
          </a:p>
        </p:txBody>
      </p:sp>
    </p:spTree>
    <p:extLst>
      <p:ext uri="{BB962C8B-B14F-4D97-AF65-F5344CB8AC3E}">
        <p14:creationId xmlns:p14="http://schemas.microsoft.com/office/powerpoint/2010/main" val="7883852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0228"/>
            <a:ext cx="8229600" cy="1143000"/>
          </a:xfrm>
        </p:spPr>
        <p:txBody>
          <a:bodyPr>
            <a:normAutofit/>
          </a:bodyPr>
          <a:lstStyle/>
          <a:p>
            <a:r>
              <a:rPr lang="en-AU" sz="4000" b="1" dirty="0">
                <a:solidFill>
                  <a:srgbClr val="81872C"/>
                </a:solidFill>
              </a:rPr>
              <a:t>Types of treatment available include: </a:t>
            </a:r>
          </a:p>
        </p:txBody>
      </p:sp>
      <p:sp>
        <p:nvSpPr>
          <p:cNvPr id="3" name="Content Placeholder 2"/>
          <p:cNvSpPr>
            <a:spLocks noGrp="1"/>
          </p:cNvSpPr>
          <p:nvPr>
            <p:ph idx="1"/>
          </p:nvPr>
        </p:nvSpPr>
        <p:spPr>
          <a:xfrm>
            <a:off x="666750" y="1459992"/>
            <a:ext cx="8020050" cy="5067300"/>
          </a:xfrm>
        </p:spPr>
        <p:txBody>
          <a:bodyPr>
            <a:noAutofit/>
          </a:bodyPr>
          <a:lstStyle/>
          <a:p>
            <a:pPr fontAlgn="base">
              <a:spcBef>
                <a:spcPts val="525"/>
              </a:spcBef>
              <a:spcAft>
                <a:spcPct val="0"/>
              </a:spcAft>
              <a:buClr>
                <a:srgbClr val="898989"/>
              </a:buClr>
              <a:buFont typeface="Arial" panose="020B0604020202020204" pitchFamily="34" charset="0"/>
              <a:buChar char="•"/>
            </a:pPr>
            <a:r>
              <a:rPr lang="en-US" altLang="en-US" sz="2400" dirty="0">
                <a:solidFill>
                  <a:schemeClr val="accent6">
                    <a:lumMod val="75000"/>
                  </a:schemeClr>
                </a:solidFill>
                <a:cs typeface="Arial" panose="020B0604020202020204" pitchFamily="34" charset="0"/>
              </a:rPr>
              <a:t>Withdrawal management/detoxification programs</a:t>
            </a:r>
          </a:p>
          <a:p>
            <a:pPr fontAlgn="base">
              <a:spcBef>
                <a:spcPts val="525"/>
              </a:spcBef>
              <a:spcAft>
                <a:spcPct val="0"/>
              </a:spcAft>
              <a:buClr>
                <a:srgbClr val="898989"/>
              </a:buClr>
              <a:buFont typeface="Arial" panose="020B0604020202020204" pitchFamily="34" charset="0"/>
              <a:buChar char="•"/>
            </a:pPr>
            <a:r>
              <a:rPr lang="en-US" altLang="en-US" sz="2400" dirty="0">
                <a:solidFill>
                  <a:schemeClr val="accent6">
                    <a:lumMod val="75000"/>
                  </a:schemeClr>
                </a:solidFill>
                <a:cs typeface="Arial" panose="020B0604020202020204" pitchFamily="34" charset="0"/>
              </a:rPr>
              <a:t>Stimulant Treatment Program (STP)</a:t>
            </a:r>
          </a:p>
          <a:p>
            <a:pPr fontAlgn="base">
              <a:spcBef>
                <a:spcPts val="525"/>
              </a:spcBef>
              <a:spcAft>
                <a:spcPct val="0"/>
              </a:spcAft>
              <a:buClr>
                <a:srgbClr val="898989"/>
              </a:buClr>
              <a:buFont typeface="Arial" panose="020B0604020202020204" pitchFamily="34" charset="0"/>
              <a:buChar char="•"/>
            </a:pPr>
            <a:r>
              <a:rPr lang="en-US" altLang="en-US" sz="2400" dirty="0">
                <a:solidFill>
                  <a:schemeClr val="accent6">
                    <a:lumMod val="75000"/>
                  </a:schemeClr>
                </a:solidFill>
                <a:cs typeface="Arial" panose="020B0604020202020204" pitchFamily="34" charset="0"/>
              </a:rPr>
              <a:t>Counselling – out-patient </a:t>
            </a:r>
          </a:p>
          <a:p>
            <a:pPr fontAlgn="base">
              <a:spcBef>
                <a:spcPts val="525"/>
              </a:spcBef>
              <a:spcAft>
                <a:spcPct val="0"/>
              </a:spcAft>
              <a:buClr>
                <a:srgbClr val="898989"/>
              </a:buClr>
              <a:buFont typeface="Arial" panose="020B0604020202020204" pitchFamily="34" charset="0"/>
              <a:buChar char="•"/>
            </a:pPr>
            <a:r>
              <a:rPr lang="en-US" altLang="en-US" sz="2400" dirty="0">
                <a:solidFill>
                  <a:schemeClr val="accent6">
                    <a:lumMod val="75000"/>
                  </a:schemeClr>
                </a:solidFill>
                <a:cs typeface="Arial" panose="020B0604020202020204" pitchFamily="34" charset="0"/>
              </a:rPr>
              <a:t>Residential rehabilitation</a:t>
            </a:r>
          </a:p>
          <a:p>
            <a:pPr fontAlgn="base">
              <a:spcBef>
                <a:spcPts val="525"/>
              </a:spcBef>
              <a:spcAft>
                <a:spcPct val="0"/>
              </a:spcAft>
              <a:buClr>
                <a:srgbClr val="898989"/>
              </a:buClr>
              <a:buFont typeface="Arial" panose="020B0604020202020204" pitchFamily="34" charset="0"/>
              <a:buChar char="•"/>
            </a:pPr>
            <a:r>
              <a:rPr lang="en-US" altLang="en-US" sz="2400" dirty="0">
                <a:solidFill>
                  <a:schemeClr val="accent6">
                    <a:lumMod val="75000"/>
                  </a:schemeClr>
                </a:solidFill>
                <a:cs typeface="Arial" panose="020B0604020202020204" pitchFamily="34" charset="0"/>
              </a:rPr>
              <a:t>Online and phone counselling (24 hours)</a:t>
            </a:r>
          </a:p>
          <a:p>
            <a:pPr fontAlgn="base">
              <a:spcBef>
                <a:spcPts val="525"/>
              </a:spcBef>
              <a:spcAft>
                <a:spcPct val="0"/>
              </a:spcAft>
              <a:buClr>
                <a:srgbClr val="898989"/>
              </a:buClr>
              <a:buFont typeface="Arial" panose="020B0604020202020204" pitchFamily="34" charset="0"/>
              <a:buChar char="•"/>
            </a:pPr>
            <a:r>
              <a:rPr lang="en-US" altLang="en-US" sz="2400" dirty="0">
                <a:solidFill>
                  <a:schemeClr val="accent6">
                    <a:lumMod val="75000"/>
                  </a:schemeClr>
                </a:solidFill>
                <a:cs typeface="Arial" panose="020B0604020202020204" pitchFamily="34" charset="0"/>
              </a:rPr>
              <a:t>Youth specific services (outreach)</a:t>
            </a:r>
          </a:p>
          <a:p>
            <a:pPr fontAlgn="base">
              <a:spcBef>
                <a:spcPts val="525"/>
              </a:spcBef>
              <a:spcAft>
                <a:spcPct val="0"/>
              </a:spcAft>
              <a:buClr>
                <a:srgbClr val="898989"/>
              </a:buClr>
              <a:buFont typeface="Arial" panose="020B0604020202020204" pitchFamily="34" charset="0"/>
              <a:buChar char="•"/>
            </a:pPr>
            <a:r>
              <a:rPr lang="en-US" altLang="en-US" sz="2400" dirty="0">
                <a:solidFill>
                  <a:schemeClr val="accent6">
                    <a:lumMod val="75000"/>
                  </a:schemeClr>
                </a:solidFill>
                <a:cs typeface="Arial" panose="020B0604020202020204" pitchFamily="34" charset="0"/>
              </a:rPr>
              <a:t>Aboriginal specific AOD services</a:t>
            </a:r>
          </a:p>
          <a:p>
            <a:pPr fontAlgn="base">
              <a:spcBef>
                <a:spcPts val="525"/>
              </a:spcBef>
              <a:spcAft>
                <a:spcPct val="0"/>
              </a:spcAft>
              <a:buClr>
                <a:srgbClr val="898989"/>
              </a:buClr>
              <a:buFont typeface="Arial" panose="020B0604020202020204" pitchFamily="34" charset="0"/>
              <a:buChar char="•"/>
            </a:pPr>
            <a:r>
              <a:rPr lang="en-US" altLang="en-US" sz="2400" dirty="0">
                <a:solidFill>
                  <a:schemeClr val="accent6">
                    <a:lumMod val="75000"/>
                  </a:schemeClr>
                </a:solidFill>
                <a:cs typeface="Arial" panose="020B0604020202020204" pitchFamily="34" charset="0"/>
              </a:rPr>
              <a:t>Mental health services </a:t>
            </a:r>
          </a:p>
          <a:p>
            <a:pPr fontAlgn="base">
              <a:spcBef>
                <a:spcPts val="525"/>
              </a:spcBef>
              <a:spcAft>
                <a:spcPct val="0"/>
              </a:spcAft>
              <a:buClr>
                <a:srgbClr val="898989"/>
              </a:buClr>
              <a:buFont typeface="Arial" panose="020B0604020202020204" pitchFamily="34" charset="0"/>
              <a:buChar char="•"/>
            </a:pPr>
            <a:r>
              <a:rPr lang="en-US" altLang="en-US" sz="2400" dirty="0">
                <a:solidFill>
                  <a:schemeClr val="accent6">
                    <a:lumMod val="75000"/>
                  </a:schemeClr>
                </a:solidFill>
                <a:cs typeface="Arial" panose="020B0604020202020204" pitchFamily="34" charset="0"/>
              </a:rPr>
              <a:t>Self-help/peer support (Crystal Methamphetamine Anonymous or Narcotic Anonymous programs)</a:t>
            </a:r>
          </a:p>
          <a:p>
            <a:pPr fontAlgn="base">
              <a:spcBef>
                <a:spcPts val="525"/>
              </a:spcBef>
              <a:spcAft>
                <a:spcPct val="0"/>
              </a:spcAft>
              <a:buClr>
                <a:srgbClr val="898989"/>
              </a:buClr>
              <a:buFont typeface="Arial" panose="020B0604020202020204" pitchFamily="34" charset="0"/>
              <a:buChar char="•"/>
            </a:pPr>
            <a:r>
              <a:rPr lang="en-US" altLang="en-US" sz="2400" dirty="0">
                <a:solidFill>
                  <a:schemeClr val="accent6">
                    <a:lumMod val="75000"/>
                  </a:schemeClr>
                </a:solidFill>
                <a:cs typeface="Arial" panose="020B0604020202020204" pitchFamily="34" charset="0"/>
              </a:rPr>
              <a:t>Family support/therapy</a:t>
            </a:r>
          </a:p>
          <a:p>
            <a:pPr marL="0" indent="0" fontAlgn="base">
              <a:spcBef>
                <a:spcPts val="525"/>
              </a:spcBef>
              <a:spcAft>
                <a:spcPct val="0"/>
              </a:spcAft>
              <a:buClr>
                <a:srgbClr val="161D25"/>
              </a:buClr>
              <a:buNone/>
            </a:pPr>
            <a:endParaRPr lang="en-US" altLang="en-US" sz="2400" dirty="0">
              <a:solidFill>
                <a:srgbClr val="898989"/>
              </a:solidFill>
              <a:cs typeface="Arial" panose="020B0604020202020204" pitchFamily="34" charset="0"/>
            </a:endParaRPr>
          </a:p>
        </p:txBody>
      </p:sp>
    </p:spTree>
    <p:extLst>
      <p:ext uri="{BB962C8B-B14F-4D97-AF65-F5344CB8AC3E}">
        <p14:creationId xmlns:p14="http://schemas.microsoft.com/office/powerpoint/2010/main" val="23090661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rgbClr val="81872C"/>
                </a:solidFill>
              </a:rPr>
              <a:t>Withdrawal </a:t>
            </a:r>
          </a:p>
        </p:txBody>
      </p:sp>
      <p:sp>
        <p:nvSpPr>
          <p:cNvPr id="3" name="Content Placeholder 2"/>
          <p:cNvSpPr>
            <a:spLocks noGrp="1"/>
          </p:cNvSpPr>
          <p:nvPr>
            <p:ph idx="1"/>
          </p:nvPr>
        </p:nvSpPr>
        <p:spPr>
          <a:xfrm>
            <a:off x="457200" y="1417638"/>
            <a:ext cx="8229600" cy="5107853"/>
          </a:xfrm>
        </p:spPr>
        <p:txBody>
          <a:bodyPr>
            <a:normAutofit fontScale="85000" lnSpcReduction="20000"/>
          </a:bodyPr>
          <a:lstStyle/>
          <a:p>
            <a:pPr fontAlgn="base">
              <a:spcBef>
                <a:spcPts val="525"/>
              </a:spcBef>
              <a:spcAft>
                <a:spcPct val="0"/>
              </a:spcAft>
              <a:buClr>
                <a:srgbClr val="898989"/>
              </a:buClr>
              <a:buFont typeface="Arial" panose="020B0604020202020204" pitchFamily="34" charset="0"/>
              <a:buChar char="•"/>
            </a:pPr>
            <a:r>
              <a:rPr lang="en-US" sz="2900" dirty="0">
                <a:solidFill>
                  <a:schemeClr val="accent6">
                    <a:lumMod val="75000"/>
                  </a:schemeClr>
                </a:solidFill>
                <a:cs typeface="Arial" panose="020B0604020202020204" pitchFamily="34" charset="0"/>
              </a:rPr>
              <a:t>Typically commences 2-4 days after last use</a:t>
            </a:r>
          </a:p>
          <a:p>
            <a:pPr marL="0" indent="0" fontAlgn="base">
              <a:spcBef>
                <a:spcPts val="525"/>
              </a:spcBef>
              <a:spcAft>
                <a:spcPct val="0"/>
              </a:spcAft>
              <a:buClr>
                <a:srgbClr val="898989"/>
              </a:buClr>
              <a:buNone/>
            </a:pPr>
            <a:endParaRPr lang="en-US" sz="1000" dirty="0">
              <a:solidFill>
                <a:schemeClr val="accent6">
                  <a:lumMod val="75000"/>
                </a:schemeClr>
              </a:solidFill>
              <a:cs typeface="Arial" panose="020B0604020202020204" pitchFamily="34" charset="0"/>
            </a:endParaRPr>
          </a:p>
          <a:p>
            <a:pPr fontAlgn="base">
              <a:spcBef>
                <a:spcPts val="525"/>
              </a:spcBef>
              <a:spcAft>
                <a:spcPct val="0"/>
              </a:spcAft>
              <a:buClr>
                <a:srgbClr val="898989"/>
              </a:buClr>
              <a:buFont typeface="Arial" panose="020B0604020202020204" pitchFamily="34" charset="0"/>
              <a:buChar char="•"/>
            </a:pPr>
            <a:r>
              <a:rPr lang="en-US" sz="2900" dirty="0">
                <a:solidFill>
                  <a:schemeClr val="accent6">
                    <a:lumMod val="75000"/>
                  </a:schemeClr>
                </a:solidFill>
                <a:cs typeface="Arial" panose="020B0604020202020204" pitchFamily="34" charset="0"/>
              </a:rPr>
              <a:t>Peaks in severity over  7-10 days – subsides over 2-4 weeks</a:t>
            </a:r>
          </a:p>
          <a:p>
            <a:pPr marL="0" indent="0" fontAlgn="base">
              <a:spcBef>
                <a:spcPts val="525"/>
              </a:spcBef>
              <a:spcAft>
                <a:spcPct val="0"/>
              </a:spcAft>
              <a:buClr>
                <a:srgbClr val="898989"/>
              </a:buClr>
              <a:buNone/>
            </a:pPr>
            <a:endParaRPr lang="en-US" sz="1000" dirty="0">
              <a:solidFill>
                <a:schemeClr val="accent6">
                  <a:lumMod val="75000"/>
                </a:schemeClr>
              </a:solidFill>
              <a:cs typeface="Arial" panose="020B0604020202020204" pitchFamily="34" charset="0"/>
            </a:endParaRPr>
          </a:p>
          <a:p>
            <a:pPr fontAlgn="base">
              <a:spcBef>
                <a:spcPts val="525"/>
              </a:spcBef>
              <a:spcAft>
                <a:spcPct val="0"/>
              </a:spcAft>
              <a:buClr>
                <a:srgbClr val="898989"/>
              </a:buClr>
              <a:buFont typeface="Arial" panose="020B0604020202020204" pitchFamily="34" charset="0"/>
              <a:buChar char="•"/>
            </a:pPr>
            <a:r>
              <a:rPr lang="en-US" sz="2900" dirty="0">
                <a:solidFill>
                  <a:schemeClr val="accent6">
                    <a:lumMod val="75000"/>
                  </a:schemeClr>
                </a:solidFill>
                <a:cs typeface="Arial" panose="020B0604020202020204" pitchFamily="34" charset="0"/>
              </a:rPr>
              <a:t>Strong cravings</a:t>
            </a:r>
          </a:p>
          <a:p>
            <a:pPr marL="0" indent="0" fontAlgn="base">
              <a:spcBef>
                <a:spcPts val="525"/>
              </a:spcBef>
              <a:spcAft>
                <a:spcPct val="0"/>
              </a:spcAft>
              <a:buClr>
                <a:srgbClr val="898989"/>
              </a:buClr>
              <a:buNone/>
            </a:pPr>
            <a:endParaRPr lang="en-US" sz="1100" dirty="0">
              <a:solidFill>
                <a:schemeClr val="accent6">
                  <a:lumMod val="75000"/>
                </a:schemeClr>
              </a:solidFill>
              <a:cs typeface="Arial" panose="020B0604020202020204" pitchFamily="34" charset="0"/>
            </a:endParaRPr>
          </a:p>
          <a:p>
            <a:pPr fontAlgn="base">
              <a:spcBef>
                <a:spcPts val="525"/>
              </a:spcBef>
              <a:spcAft>
                <a:spcPct val="0"/>
              </a:spcAft>
              <a:buClr>
                <a:srgbClr val="898989"/>
              </a:buClr>
              <a:buFont typeface="Arial" panose="020B0604020202020204" pitchFamily="34" charset="0"/>
              <a:buChar char="•"/>
            </a:pPr>
            <a:r>
              <a:rPr lang="en-US" sz="2900" dirty="0">
                <a:solidFill>
                  <a:schemeClr val="accent6">
                    <a:lumMod val="75000"/>
                  </a:schemeClr>
                </a:solidFill>
                <a:cs typeface="Arial" panose="020B0604020202020204" pitchFamily="34" charset="0"/>
              </a:rPr>
              <a:t>Fluctuating mood and energy levels: irritability, restlessness, anxiety and agitation</a:t>
            </a:r>
          </a:p>
          <a:p>
            <a:pPr marL="0" indent="0" fontAlgn="base">
              <a:spcBef>
                <a:spcPts val="525"/>
              </a:spcBef>
              <a:spcAft>
                <a:spcPct val="0"/>
              </a:spcAft>
              <a:buClr>
                <a:srgbClr val="898989"/>
              </a:buClr>
              <a:buNone/>
            </a:pPr>
            <a:endParaRPr lang="en-US" sz="1100" dirty="0">
              <a:solidFill>
                <a:schemeClr val="accent6">
                  <a:lumMod val="75000"/>
                </a:schemeClr>
              </a:solidFill>
              <a:cs typeface="Arial" panose="020B0604020202020204" pitchFamily="34" charset="0"/>
            </a:endParaRPr>
          </a:p>
          <a:p>
            <a:pPr fontAlgn="base">
              <a:spcBef>
                <a:spcPts val="525"/>
              </a:spcBef>
              <a:spcAft>
                <a:spcPct val="0"/>
              </a:spcAft>
              <a:buClr>
                <a:srgbClr val="898989"/>
              </a:buClr>
              <a:buFont typeface="Arial" panose="020B0604020202020204" pitchFamily="34" charset="0"/>
              <a:buChar char="•"/>
            </a:pPr>
            <a:r>
              <a:rPr lang="en-US" sz="2900" dirty="0">
                <a:solidFill>
                  <a:schemeClr val="accent6">
                    <a:lumMod val="75000"/>
                  </a:schemeClr>
                </a:solidFill>
                <a:cs typeface="Arial" panose="020B0604020202020204" pitchFamily="34" charset="0"/>
              </a:rPr>
              <a:t>Fatigue - disturbed sleep, vivid dreams, insomnia</a:t>
            </a:r>
          </a:p>
          <a:p>
            <a:pPr marL="0" indent="0" fontAlgn="base">
              <a:spcBef>
                <a:spcPts val="525"/>
              </a:spcBef>
              <a:spcAft>
                <a:spcPct val="0"/>
              </a:spcAft>
              <a:buClr>
                <a:srgbClr val="898989"/>
              </a:buClr>
              <a:buNone/>
            </a:pPr>
            <a:endParaRPr lang="en-US" sz="1100" dirty="0">
              <a:solidFill>
                <a:schemeClr val="accent6">
                  <a:lumMod val="75000"/>
                </a:schemeClr>
              </a:solidFill>
              <a:cs typeface="Arial" panose="020B0604020202020204" pitchFamily="34" charset="0"/>
            </a:endParaRPr>
          </a:p>
          <a:p>
            <a:pPr fontAlgn="base">
              <a:spcBef>
                <a:spcPts val="525"/>
              </a:spcBef>
              <a:spcAft>
                <a:spcPct val="0"/>
              </a:spcAft>
              <a:buClr>
                <a:srgbClr val="898989"/>
              </a:buClr>
              <a:buFont typeface="Arial" panose="020B0604020202020204" pitchFamily="34" charset="0"/>
              <a:buChar char="•"/>
            </a:pPr>
            <a:r>
              <a:rPr lang="en-US" sz="2900" dirty="0">
                <a:solidFill>
                  <a:schemeClr val="accent6">
                    <a:lumMod val="75000"/>
                  </a:schemeClr>
                </a:solidFill>
                <a:cs typeface="Arial" panose="020B0604020202020204" pitchFamily="34" charset="0"/>
              </a:rPr>
              <a:t>General aches, pains, headaches</a:t>
            </a:r>
          </a:p>
          <a:p>
            <a:pPr marL="0" indent="0" fontAlgn="base">
              <a:spcBef>
                <a:spcPts val="525"/>
              </a:spcBef>
              <a:spcAft>
                <a:spcPct val="0"/>
              </a:spcAft>
              <a:buClr>
                <a:srgbClr val="898989"/>
              </a:buClr>
              <a:buNone/>
            </a:pPr>
            <a:endParaRPr lang="en-US" sz="1300" dirty="0">
              <a:solidFill>
                <a:schemeClr val="accent6">
                  <a:lumMod val="75000"/>
                </a:schemeClr>
              </a:solidFill>
              <a:cs typeface="Arial" panose="020B0604020202020204" pitchFamily="34" charset="0"/>
            </a:endParaRPr>
          </a:p>
          <a:p>
            <a:pPr fontAlgn="base">
              <a:spcBef>
                <a:spcPts val="525"/>
              </a:spcBef>
              <a:spcAft>
                <a:spcPct val="0"/>
              </a:spcAft>
              <a:buClr>
                <a:srgbClr val="898989"/>
              </a:buClr>
              <a:buFont typeface="Arial" panose="020B0604020202020204" pitchFamily="34" charset="0"/>
              <a:buChar char="•"/>
            </a:pPr>
            <a:r>
              <a:rPr lang="en-US" sz="2900" dirty="0">
                <a:solidFill>
                  <a:schemeClr val="accent6">
                    <a:lumMod val="75000"/>
                  </a:schemeClr>
                </a:solidFill>
                <a:cs typeface="Arial" panose="020B0604020202020204" pitchFamily="34" charset="0"/>
              </a:rPr>
              <a:t>Muscle tension</a:t>
            </a:r>
          </a:p>
          <a:p>
            <a:pPr marL="0" indent="0" fontAlgn="base">
              <a:spcBef>
                <a:spcPts val="525"/>
              </a:spcBef>
              <a:spcAft>
                <a:spcPct val="0"/>
              </a:spcAft>
              <a:buClr>
                <a:srgbClr val="898989"/>
              </a:buClr>
              <a:buNone/>
            </a:pPr>
            <a:endParaRPr lang="en-US" sz="1300" dirty="0">
              <a:solidFill>
                <a:schemeClr val="accent6">
                  <a:lumMod val="75000"/>
                </a:schemeClr>
              </a:solidFill>
              <a:cs typeface="Arial" panose="020B0604020202020204" pitchFamily="34" charset="0"/>
            </a:endParaRPr>
          </a:p>
          <a:p>
            <a:pPr fontAlgn="base">
              <a:spcBef>
                <a:spcPts val="525"/>
              </a:spcBef>
              <a:spcAft>
                <a:spcPct val="0"/>
              </a:spcAft>
              <a:buClr>
                <a:srgbClr val="898989"/>
              </a:buClr>
              <a:buFont typeface="Arial" panose="020B0604020202020204" pitchFamily="34" charset="0"/>
              <a:buChar char="•"/>
            </a:pPr>
            <a:r>
              <a:rPr lang="en-US" sz="2900" dirty="0">
                <a:solidFill>
                  <a:schemeClr val="accent6">
                    <a:lumMod val="75000"/>
                  </a:schemeClr>
                </a:solidFill>
                <a:cs typeface="Arial" panose="020B0604020202020204" pitchFamily="34" charset="0"/>
              </a:rPr>
              <a:t>Increased appetite</a:t>
            </a:r>
          </a:p>
          <a:p>
            <a:pPr marL="0" indent="0" fontAlgn="base">
              <a:spcBef>
                <a:spcPts val="525"/>
              </a:spcBef>
              <a:spcAft>
                <a:spcPct val="0"/>
              </a:spcAft>
              <a:buClr>
                <a:srgbClr val="898989"/>
              </a:buClr>
              <a:buNone/>
            </a:pPr>
            <a:endParaRPr lang="en-US" sz="1300" dirty="0">
              <a:solidFill>
                <a:schemeClr val="accent6">
                  <a:lumMod val="75000"/>
                </a:schemeClr>
              </a:solidFill>
              <a:cs typeface="Arial" panose="020B0604020202020204" pitchFamily="34" charset="0"/>
            </a:endParaRPr>
          </a:p>
          <a:p>
            <a:pPr fontAlgn="base">
              <a:spcBef>
                <a:spcPts val="525"/>
              </a:spcBef>
              <a:spcAft>
                <a:spcPct val="0"/>
              </a:spcAft>
              <a:buClr>
                <a:srgbClr val="898989"/>
              </a:buClr>
              <a:buFont typeface="Arial" panose="020B0604020202020204" pitchFamily="34" charset="0"/>
              <a:buChar char="•"/>
            </a:pPr>
            <a:r>
              <a:rPr lang="en-US" sz="2900" dirty="0">
                <a:solidFill>
                  <a:schemeClr val="accent6">
                    <a:lumMod val="75000"/>
                  </a:schemeClr>
                </a:solidFill>
                <a:cs typeface="Arial" panose="020B0604020202020204" pitchFamily="34" charset="0"/>
              </a:rPr>
              <a:t>Poor concentration and attention</a:t>
            </a:r>
          </a:p>
          <a:p>
            <a:pPr fontAlgn="base">
              <a:spcBef>
                <a:spcPts val="525"/>
              </a:spcBef>
              <a:spcAft>
                <a:spcPct val="0"/>
              </a:spcAft>
              <a:buClr>
                <a:srgbClr val="898989"/>
              </a:buClr>
              <a:buFont typeface="Arial" panose="020B0604020202020204" pitchFamily="34" charset="0"/>
              <a:buChar char="•"/>
            </a:pPr>
            <a:endParaRPr lang="en-US" sz="2400" dirty="0">
              <a:cs typeface="Arial" panose="020B0604020202020204" pitchFamily="34" charset="0"/>
            </a:endParaRPr>
          </a:p>
          <a:p>
            <a:pPr fontAlgn="base">
              <a:spcBef>
                <a:spcPts val="525"/>
              </a:spcBef>
              <a:spcAft>
                <a:spcPct val="0"/>
              </a:spcAft>
              <a:buClr>
                <a:srgbClr val="898989"/>
              </a:buClr>
              <a:buFont typeface="Arial" panose="020B0604020202020204" pitchFamily="34" charset="0"/>
              <a:buChar char="•"/>
            </a:pPr>
            <a:endParaRPr lang="en-US" sz="2400" dirty="0">
              <a:cs typeface="Arial" panose="020B0604020202020204" pitchFamily="34" charset="0"/>
            </a:endParaRPr>
          </a:p>
          <a:p>
            <a:pPr fontAlgn="base">
              <a:spcBef>
                <a:spcPts val="525"/>
              </a:spcBef>
              <a:spcAft>
                <a:spcPct val="0"/>
              </a:spcAft>
              <a:buClr>
                <a:srgbClr val="898989"/>
              </a:buClr>
              <a:buFont typeface="Arial" panose="020B0604020202020204" pitchFamily="34" charset="0"/>
              <a:buChar char="•"/>
            </a:pPr>
            <a:endParaRPr lang="en-US" sz="2400" dirty="0">
              <a:cs typeface="Arial" panose="020B0604020202020204" pitchFamily="34" charset="0"/>
            </a:endParaRPr>
          </a:p>
          <a:p>
            <a:pPr fontAlgn="base">
              <a:spcBef>
                <a:spcPts val="525"/>
              </a:spcBef>
              <a:spcAft>
                <a:spcPct val="0"/>
              </a:spcAft>
              <a:buClr>
                <a:srgbClr val="898989"/>
              </a:buClr>
              <a:buFont typeface="Arial" panose="020B0604020202020204" pitchFamily="34" charset="0"/>
              <a:buChar char="•"/>
            </a:pPr>
            <a:endParaRPr lang="en-AU" sz="2400" dirty="0">
              <a:cs typeface="Arial" panose="020B0604020202020204" pitchFamily="34" charset="0"/>
            </a:endParaRPr>
          </a:p>
          <a:p>
            <a:pPr fontAlgn="base">
              <a:spcBef>
                <a:spcPts val="525"/>
              </a:spcBef>
              <a:spcAft>
                <a:spcPct val="0"/>
              </a:spcAft>
              <a:buClr>
                <a:srgbClr val="898989"/>
              </a:buClr>
              <a:buFont typeface="Arial" panose="020B0604020202020204" pitchFamily="34" charset="0"/>
              <a:buChar char="•"/>
            </a:pPr>
            <a:endParaRPr lang="en-AU" sz="2800" dirty="0">
              <a:solidFill>
                <a:schemeClr val="accent6">
                  <a:lumMod val="75000"/>
                </a:schemeClr>
              </a:solidFill>
              <a:cs typeface="Arial" panose="020B0604020202020204" pitchFamily="34" charset="0"/>
            </a:endParaRPr>
          </a:p>
          <a:p>
            <a:endParaRPr lang="en-AU" dirty="0"/>
          </a:p>
        </p:txBody>
      </p:sp>
    </p:spTree>
    <p:extLst>
      <p:ext uri="{BB962C8B-B14F-4D97-AF65-F5344CB8AC3E}">
        <p14:creationId xmlns:p14="http://schemas.microsoft.com/office/powerpoint/2010/main" val="13790974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rgbClr val="81872C"/>
                </a:solidFill>
              </a:rPr>
              <a:t>Counselling works</a:t>
            </a:r>
          </a:p>
        </p:txBody>
      </p:sp>
      <p:sp>
        <p:nvSpPr>
          <p:cNvPr id="3" name="Content Placeholder 2"/>
          <p:cNvSpPr>
            <a:spLocks noGrp="1"/>
          </p:cNvSpPr>
          <p:nvPr>
            <p:ph idx="1"/>
          </p:nvPr>
        </p:nvSpPr>
        <p:spPr>
          <a:xfrm>
            <a:off x="457200" y="1417638"/>
            <a:ext cx="8229600" cy="4708525"/>
          </a:xfrm>
        </p:spPr>
        <p:txBody>
          <a:bodyPr>
            <a:normAutofit fontScale="92500" lnSpcReduction="10000"/>
          </a:bodyPr>
          <a:lstStyle/>
          <a:p>
            <a:r>
              <a:rPr lang="en-AU" dirty="0"/>
              <a:t>The earlier people seek treatment, the better the outcomes</a:t>
            </a:r>
          </a:p>
          <a:p>
            <a:pPr marL="0" indent="0">
              <a:buNone/>
            </a:pPr>
            <a:endParaRPr lang="en-AU" sz="1000" dirty="0"/>
          </a:p>
          <a:p>
            <a:r>
              <a:rPr lang="en-AU" dirty="0"/>
              <a:t>Brief therapy: 2-4 sessions increases abstinence rates in dependent users</a:t>
            </a:r>
          </a:p>
          <a:p>
            <a:pPr marL="0" indent="0">
              <a:buNone/>
            </a:pPr>
            <a:endParaRPr lang="en-AU" sz="1000" dirty="0"/>
          </a:p>
          <a:p>
            <a:r>
              <a:rPr lang="en-AU" dirty="0"/>
              <a:t>Mid-length therapy: showed that 12 sessions of Acceptance and Commitment Therapy (ACT) and mindfulness reduced drug use</a:t>
            </a:r>
          </a:p>
          <a:p>
            <a:pPr marL="0" indent="0">
              <a:buNone/>
            </a:pPr>
            <a:endParaRPr lang="en-AU" sz="1000" dirty="0"/>
          </a:p>
          <a:p>
            <a:r>
              <a:rPr lang="en-AU" dirty="0"/>
              <a:t>Long term therapy: showed residential rehab is effective increasing abstinence</a:t>
            </a:r>
          </a:p>
        </p:txBody>
      </p:sp>
    </p:spTree>
    <p:extLst>
      <p:ext uri="{BB962C8B-B14F-4D97-AF65-F5344CB8AC3E}">
        <p14:creationId xmlns:p14="http://schemas.microsoft.com/office/powerpoint/2010/main" val="36431805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3"/>
          <p:cNvSpPr>
            <a:spLocks noGrp="1"/>
          </p:cNvSpPr>
          <p:nvPr>
            <p:ph type="title"/>
          </p:nvPr>
        </p:nvSpPr>
        <p:spPr>
          <a:xfrm>
            <a:off x="457200" y="-159470"/>
            <a:ext cx="8229600" cy="1143000"/>
          </a:xfrm>
        </p:spPr>
        <p:txBody>
          <a:bodyPr>
            <a:normAutofit fontScale="90000"/>
          </a:bodyPr>
          <a:lstStyle/>
          <a:p>
            <a:pPr algn="ctr"/>
            <a:br>
              <a:rPr lang="en-AU" altLang="en-US" dirty="0">
                <a:solidFill>
                  <a:srgbClr val="81872C"/>
                </a:solidFill>
              </a:rPr>
            </a:br>
            <a:br>
              <a:rPr lang="en-AU" altLang="en-US" dirty="0">
                <a:solidFill>
                  <a:srgbClr val="81872C"/>
                </a:solidFill>
              </a:rPr>
            </a:br>
            <a:r>
              <a:rPr lang="en-AU" altLang="en-US" b="1" dirty="0">
                <a:solidFill>
                  <a:srgbClr val="81872C"/>
                </a:solidFill>
              </a:rPr>
              <a:t>Pharmacological treatment</a:t>
            </a:r>
            <a:br>
              <a:rPr lang="en-AU" altLang="en-US" dirty="0">
                <a:solidFill>
                  <a:srgbClr val="81872C"/>
                </a:solidFill>
              </a:rPr>
            </a:br>
            <a:endParaRPr lang="en-AU" altLang="en-US" dirty="0">
              <a:solidFill>
                <a:srgbClr val="81872C"/>
              </a:solidFill>
            </a:endParaRPr>
          </a:p>
        </p:txBody>
      </p:sp>
      <p:sp>
        <p:nvSpPr>
          <p:cNvPr id="19459" name="Content Placeholder 4"/>
          <p:cNvSpPr>
            <a:spLocks noGrp="1"/>
          </p:cNvSpPr>
          <p:nvPr>
            <p:ph idx="1"/>
          </p:nvPr>
        </p:nvSpPr>
        <p:spPr>
          <a:xfrm>
            <a:off x="451104" y="1511808"/>
            <a:ext cx="8229600" cy="4587299"/>
          </a:xfrm>
        </p:spPr>
        <p:txBody>
          <a:bodyPr>
            <a:noAutofit/>
          </a:bodyPr>
          <a:lstStyle/>
          <a:p>
            <a:pPr>
              <a:buFont typeface="Arial" panose="020B0604020202020204" pitchFamily="34" charset="0"/>
              <a:buChar char="•"/>
            </a:pPr>
            <a:r>
              <a:rPr lang="en-AU" altLang="en-US" sz="2800" dirty="0">
                <a:solidFill>
                  <a:schemeClr val="accent6">
                    <a:lumMod val="75000"/>
                  </a:schemeClr>
                </a:solidFill>
              </a:rPr>
              <a:t>Currently there is no ‘magic pill’ (drug based treatment) available to treat ‘ice’ dependence</a:t>
            </a:r>
          </a:p>
          <a:p>
            <a:pPr marL="0" indent="0">
              <a:buNone/>
            </a:pPr>
            <a:endParaRPr lang="en-AU" altLang="en-US" sz="1000" dirty="0">
              <a:solidFill>
                <a:schemeClr val="accent6">
                  <a:lumMod val="75000"/>
                </a:schemeClr>
              </a:solidFill>
            </a:endParaRPr>
          </a:p>
          <a:p>
            <a:pPr>
              <a:buFont typeface="Arial" panose="020B0604020202020204" pitchFamily="34" charset="0"/>
              <a:buChar char="•"/>
            </a:pPr>
            <a:r>
              <a:rPr lang="en-AU" altLang="en-US" sz="2800" dirty="0">
                <a:solidFill>
                  <a:schemeClr val="accent6">
                    <a:lumMod val="75000"/>
                  </a:schemeClr>
                </a:solidFill>
              </a:rPr>
              <a:t>Managing the symptoms of withdrawal/detoxification  through medication may be helpful </a:t>
            </a:r>
          </a:p>
          <a:p>
            <a:pPr marL="0" indent="0">
              <a:buNone/>
            </a:pPr>
            <a:endParaRPr lang="en-AU" altLang="en-US" sz="1000" dirty="0">
              <a:solidFill>
                <a:schemeClr val="accent6">
                  <a:lumMod val="75000"/>
                </a:schemeClr>
              </a:solidFill>
            </a:endParaRPr>
          </a:p>
          <a:p>
            <a:pPr>
              <a:buFont typeface="Arial" panose="020B0604020202020204" pitchFamily="34" charset="0"/>
              <a:buChar char="•"/>
            </a:pPr>
            <a:r>
              <a:rPr lang="en-AU" altLang="en-US" sz="2800" dirty="0">
                <a:solidFill>
                  <a:schemeClr val="accent6">
                    <a:lumMod val="75000"/>
                  </a:schemeClr>
                </a:solidFill>
              </a:rPr>
              <a:t>Brief psycho-social treatment (i.e. counselling) seems to be the most effective in treating people who are dependent on ’ice’</a:t>
            </a:r>
          </a:p>
        </p:txBody>
      </p:sp>
    </p:spTree>
    <p:extLst>
      <p:ext uri="{BB962C8B-B14F-4D97-AF65-F5344CB8AC3E}">
        <p14:creationId xmlns:p14="http://schemas.microsoft.com/office/powerpoint/2010/main" val="14319704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9986"/>
            <a:ext cx="8229600" cy="1143000"/>
          </a:xfrm>
        </p:spPr>
        <p:txBody>
          <a:bodyPr>
            <a:normAutofit/>
          </a:bodyPr>
          <a:lstStyle/>
          <a:p>
            <a:r>
              <a:rPr lang="en-AU" sz="4000" b="1" dirty="0">
                <a:solidFill>
                  <a:srgbClr val="81872C"/>
                </a:solidFill>
              </a:rPr>
              <a:t>Working with families </a:t>
            </a:r>
          </a:p>
        </p:txBody>
      </p:sp>
      <p:sp>
        <p:nvSpPr>
          <p:cNvPr id="3" name="Content Placeholder 2"/>
          <p:cNvSpPr>
            <a:spLocks noGrp="1"/>
          </p:cNvSpPr>
          <p:nvPr>
            <p:ph idx="1"/>
          </p:nvPr>
        </p:nvSpPr>
        <p:spPr>
          <a:xfrm>
            <a:off x="457200" y="1600200"/>
            <a:ext cx="8229600" cy="4895850"/>
          </a:xfrm>
        </p:spPr>
        <p:txBody>
          <a:bodyPr>
            <a:normAutofit fontScale="92500" lnSpcReduction="10000"/>
          </a:bodyPr>
          <a:lstStyle/>
          <a:p>
            <a:r>
              <a:rPr lang="en-AU" sz="2800" dirty="0">
                <a:solidFill>
                  <a:schemeClr val="accent6">
                    <a:lumMod val="75000"/>
                  </a:schemeClr>
                </a:solidFill>
              </a:rPr>
              <a:t>Stay connected to the person</a:t>
            </a:r>
          </a:p>
          <a:p>
            <a:pPr marL="0" indent="0">
              <a:buNone/>
            </a:pPr>
            <a:endParaRPr lang="en-AU" sz="2800" dirty="0">
              <a:solidFill>
                <a:schemeClr val="accent6">
                  <a:lumMod val="75000"/>
                </a:schemeClr>
              </a:solidFill>
            </a:endParaRPr>
          </a:p>
          <a:p>
            <a:r>
              <a:rPr lang="en-AU" sz="2800" dirty="0">
                <a:solidFill>
                  <a:schemeClr val="accent6">
                    <a:lumMod val="75000"/>
                  </a:schemeClr>
                </a:solidFill>
              </a:rPr>
              <a:t>Provide information and support</a:t>
            </a:r>
          </a:p>
          <a:p>
            <a:pPr marL="0" indent="0">
              <a:buNone/>
            </a:pPr>
            <a:endParaRPr lang="en-AU" sz="2800" dirty="0">
              <a:solidFill>
                <a:schemeClr val="accent6">
                  <a:lumMod val="75000"/>
                </a:schemeClr>
              </a:solidFill>
            </a:endParaRPr>
          </a:p>
          <a:p>
            <a:r>
              <a:rPr lang="en-AU" sz="2800" dirty="0">
                <a:solidFill>
                  <a:schemeClr val="accent6">
                    <a:lumMod val="75000"/>
                  </a:schemeClr>
                </a:solidFill>
              </a:rPr>
              <a:t>Explain how their behaviour is impacting you/family life</a:t>
            </a:r>
          </a:p>
          <a:p>
            <a:pPr marL="0" indent="0">
              <a:buNone/>
            </a:pPr>
            <a:endParaRPr lang="en-AU" sz="2800" dirty="0">
              <a:solidFill>
                <a:schemeClr val="accent6">
                  <a:lumMod val="75000"/>
                </a:schemeClr>
              </a:solidFill>
            </a:endParaRPr>
          </a:p>
          <a:p>
            <a:r>
              <a:rPr lang="en-AU" sz="2800" dirty="0">
                <a:solidFill>
                  <a:schemeClr val="accent6">
                    <a:lumMod val="75000"/>
                  </a:schemeClr>
                </a:solidFill>
              </a:rPr>
              <a:t>Understand </a:t>
            </a:r>
            <a:r>
              <a:rPr lang="en-AU" sz="2800" i="1" dirty="0">
                <a:solidFill>
                  <a:schemeClr val="accent6">
                    <a:lumMod val="75000"/>
                  </a:schemeClr>
                </a:solidFill>
              </a:rPr>
              <a:t>‘binge and crash’ </a:t>
            </a:r>
            <a:r>
              <a:rPr lang="en-AU" sz="2800" dirty="0">
                <a:solidFill>
                  <a:schemeClr val="accent6">
                    <a:lumMod val="75000"/>
                  </a:schemeClr>
                </a:solidFill>
              </a:rPr>
              <a:t>cycles and home life</a:t>
            </a:r>
          </a:p>
          <a:p>
            <a:pPr marL="0" indent="0">
              <a:buNone/>
            </a:pPr>
            <a:endParaRPr lang="en-AU" sz="2800" dirty="0">
              <a:solidFill>
                <a:schemeClr val="accent6">
                  <a:lumMod val="75000"/>
                </a:schemeClr>
              </a:solidFill>
            </a:endParaRPr>
          </a:p>
          <a:p>
            <a:r>
              <a:rPr lang="en-AU" sz="2800" dirty="0">
                <a:solidFill>
                  <a:schemeClr val="accent6">
                    <a:lumMod val="75000"/>
                  </a:schemeClr>
                </a:solidFill>
              </a:rPr>
              <a:t>Psychosis</a:t>
            </a:r>
          </a:p>
          <a:p>
            <a:pPr marL="0" indent="0">
              <a:buNone/>
            </a:pPr>
            <a:endParaRPr lang="en-AU" sz="2800" dirty="0">
              <a:solidFill>
                <a:schemeClr val="accent6">
                  <a:lumMod val="75000"/>
                </a:schemeClr>
              </a:solidFill>
            </a:endParaRPr>
          </a:p>
          <a:p>
            <a:r>
              <a:rPr lang="en-AU" sz="2800" dirty="0">
                <a:solidFill>
                  <a:schemeClr val="accent6">
                    <a:lumMod val="75000"/>
                  </a:schemeClr>
                </a:solidFill>
              </a:rPr>
              <a:t>Crisis plans</a:t>
            </a:r>
          </a:p>
          <a:p>
            <a:pPr marL="0" indent="0">
              <a:buNone/>
            </a:pPr>
            <a:endParaRPr lang="en-AU" dirty="0">
              <a:solidFill>
                <a:srgbClr val="898989"/>
              </a:solidFill>
            </a:endParaRPr>
          </a:p>
        </p:txBody>
      </p:sp>
    </p:spTree>
    <p:extLst>
      <p:ext uri="{BB962C8B-B14F-4D97-AF65-F5344CB8AC3E}">
        <p14:creationId xmlns:p14="http://schemas.microsoft.com/office/powerpoint/2010/main" val="10746893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457200" y="121920"/>
            <a:ext cx="8229600" cy="1121664"/>
          </a:xfrm>
        </p:spPr>
        <p:txBody>
          <a:bodyPr>
            <a:normAutofit/>
          </a:bodyPr>
          <a:lstStyle/>
          <a:p>
            <a:pPr algn="ctr"/>
            <a:r>
              <a:rPr lang="en-AU" altLang="en-US" sz="3600" b="1" dirty="0">
                <a:solidFill>
                  <a:srgbClr val="81872C"/>
                </a:solidFill>
              </a:rPr>
              <a:t>Responding to an intoxicated person</a:t>
            </a:r>
          </a:p>
        </p:txBody>
      </p:sp>
      <p:sp>
        <p:nvSpPr>
          <p:cNvPr id="22531" name="Content Placeholder 2"/>
          <p:cNvSpPr>
            <a:spLocks noGrp="1"/>
          </p:cNvSpPr>
          <p:nvPr>
            <p:ph idx="1"/>
          </p:nvPr>
        </p:nvSpPr>
        <p:spPr>
          <a:xfrm>
            <a:off x="609600" y="1499616"/>
            <a:ext cx="8113776" cy="5090160"/>
          </a:xfrm>
        </p:spPr>
        <p:txBody>
          <a:bodyPr>
            <a:normAutofit/>
          </a:bodyPr>
          <a:lstStyle/>
          <a:p>
            <a:pPr>
              <a:buFont typeface="Arial" panose="020B0604020202020204" pitchFamily="34" charset="0"/>
              <a:buChar char="•"/>
            </a:pPr>
            <a:r>
              <a:rPr lang="en-AU" altLang="en-US" sz="2400" dirty="0">
                <a:solidFill>
                  <a:schemeClr val="accent6">
                    <a:lumMod val="75000"/>
                  </a:schemeClr>
                </a:solidFill>
              </a:rPr>
              <a:t>Be aware that an intoxicated person has impaired judgement and will probably see the interaction differently to you</a:t>
            </a:r>
          </a:p>
          <a:p>
            <a:pPr marL="0" indent="0">
              <a:buNone/>
            </a:pPr>
            <a:endParaRPr lang="en-AU" altLang="en-US" sz="1000" dirty="0">
              <a:solidFill>
                <a:schemeClr val="accent6">
                  <a:lumMod val="75000"/>
                </a:schemeClr>
              </a:solidFill>
            </a:endParaRPr>
          </a:p>
          <a:p>
            <a:pPr>
              <a:buFont typeface="Arial" panose="020B0604020202020204" pitchFamily="34" charset="0"/>
              <a:buChar char="•"/>
            </a:pPr>
            <a:r>
              <a:rPr lang="en-AU" altLang="en-US" sz="2400" dirty="0">
                <a:solidFill>
                  <a:schemeClr val="accent6">
                    <a:lumMod val="75000"/>
                  </a:schemeClr>
                </a:solidFill>
              </a:rPr>
              <a:t>Create a calm environment – try to promote a positive, helpful interaction</a:t>
            </a:r>
          </a:p>
          <a:p>
            <a:pPr marL="0" indent="0">
              <a:buNone/>
            </a:pPr>
            <a:endParaRPr lang="en-AU" altLang="en-US" sz="1000" dirty="0">
              <a:solidFill>
                <a:schemeClr val="accent6">
                  <a:lumMod val="75000"/>
                </a:schemeClr>
              </a:solidFill>
            </a:endParaRPr>
          </a:p>
          <a:p>
            <a:pPr>
              <a:buFont typeface="Arial" panose="020B0604020202020204" pitchFamily="34" charset="0"/>
              <a:buChar char="•"/>
            </a:pPr>
            <a:r>
              <a:rPr lang="en-AU" altLang="en-US" sz="2400" dirty="0">
                <a:solidFill>
                  <a:schemeClr val="accent6">
                    <a:lumMod val="75000"/>
                  </a:schemeClr>
                </a:solidFill>
              </a:rPr>
              <a:t>Maintain a calm, non-judgemental respectful approach</a:t>
            </a:r>
            <a:endParaRPr lang="en-AU" altLang="en-US" sz="1000" dirty="0">
              <a:solidFill>
                <a:schemeClr val="accent6">
                  <a:lumMod val="75000"/>
                </a:schemeClr>
              </a:solidFill>
            </a:endParaRPr>
          </a:p>
          <a:p>
            <a:pPr marL="0" indent="0">
              <a:buNone/>
            </a:pPr>
            <a:endParaRPr lang="en-AU" altLang="en-US" sz="1000" dirty="0">
              <a:solidFill>
                <a:schemeClr val="accent6">
                  <a:lumMod val="75000"/>
                </a:schemeClr>
              </a:solidFill>
            </a:endParaRPr>
          </a:p>
          <a:p>
            <a:pPr>
              <a:buFont typeface="Arial" panose="020B0604020202020204" pitchFamily="34" charset="0"/>
              <a:buChar char="•"/>
            </a:pPr>
            <a:r>
              <a:rPr lang="en-AU" altLang="en-US" sz="2400" dirty="0">
                <a:solidFill>
                  <a:schemeClr val="accent6">
                    <a:lumMod val="75000"/>
                  </a:schemeClr>
                </a:solidFill>
              </a:rPr>
              <a:t>Allow more personal space than usual</a:t>
            </a:r>
          </a:p>
          <a:p>
            <a:pPr marL="0" indent="0">
              <a:buNone/>
            </a:pPr>
            <a:endParaRPr lang="en-AU" altLang="en-US" sz="1000" dirty="0">
              <a:solidFill>
                <a:schemeClr val="accent6">
                  <a:lumMod val="75000"/>
                </a:schemeClr>
              </a:solidFill>
            </a:endParaRPr>
          </a:p>
          <a:p>
            <a:pPr>
              <a:buFont typeface="Arial" panose="020B0604020202020204" pitchFamily="34" charset="0"/>
              <a:buChar char="•"/>
            </a:pPr>
            <a:r>
              <a:rPr lang="en-AU" altLang="en-US" sz="2400" dirty="0">
                <a:solidFill>
                  <a:schemeClr val="accent6">
                    <a:lumMod val="75000"/>
                  </a:schemeClr>
                </a:solidFill>
              </a:rPr>
              <a:t>Call an ambulance/police if you are worried about medical emergency/violence</a:t>
            </a:r>
          </a:p>
          <a:p>
            <a:pPr marL="0" indent="0">
              <a:buNone/>
            </a:pPr>
            <a:endParaRPr lang="en-AU" altLang="en-US" sz="1000" dirty="0">
              <a:solidFill>
                <a:schemeClr val="accent6">
                  <a:lumMod val="75000"/>
                </a:schemeClr>
              </a:solidFill>
            </a:endParaRPr>
          </a:p>
          <a:p>
            <a:pPr marL="0" indent="0">
              <a:buNone/>
            </a:pPr>
            <a:endParaRPr lang="en-AU" altLang="en-US" sz="2400" dirty="0">
              <a:solidFill>
                <a:schemeClr val="accent6">
                  <a:lumMod val="75000"/>
                </a:schemeClr>
              </a:solidFill>
            </a:endParaRPr>
          </a:p>
        </p:txBody>
      </p:sp>
    </p:spTree>
    <p:extLst>
      <p:ext uri="{BB962C8B-B14F-4D97-AF65-F5344CB8AC3E}">
        <p14:creationId xmlns:p14="http://schemas.microsoft.com/office/powerpoint/2010/main" val="38851413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228600" y="772250"/>
            <a:ext cx="8667750" cy="1143000"/>
          </a:xfrm>
        </p:spPr>
        <p:txBody>
          <a:bodyPr>
            <a:normAutofit fontScale="90000"/>
          </a:bodyPr>
          <a:lstStyle/>
          <a:p>
            <a:r>
              <a:rPr lang="en-AU" altLang="en-US" sz="4000" b="1" dirty="0">
                <a:solidFill>
                  <a:srgbClr val="81872C"/>
                </a:solidFill>
                <a:ea typeface="Verdana" panose="020B0604030504040204" pitchFamily="34" charset="0"/>
                <a:cs typeface="Verdana" panose="020B0604030504040204" pitchFamily="34" charset="0"/>
              </a:rPr>
              <a:t>Forum proceedings/overview of workshop</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180827932"/>
              </p:ext>
            </p:extLst>
          </p:nvPr>
        </p:nvGraphicFramePr>
        <p:xfrm>
          <a:off x="785283" y="1915250"/>
          <a:ext cx="8111067" cy="3040283"/>
        </p:xfrm>
        <a:graphic>
          <a:graphicData uri="http://schemas.openxmlformats.org/drawingml/2006/table">
            <a:tbl>
              <a:tblPr firstRow="1" bandRow="1">
                <a:tableStyleId>{073A0DAA-6AF3-43AB-8588-CEC1D06C72B9}</a:tableStyleId>
              </a:tblPr>
              <a:tblGrid>
                <a:gridCol w="2849029">
                  <a:extLst>
                    <a:ext uri="{9D8B030D-6E8A-4147-A177-3AD203B41FA5}">
                      <a16:colId xmlns:a16="http://schemas.microsoft.com/office/drawing/2014/main" val="20000"/>
                    </a:ext>
                  </a:extLst>
                </a:gridCol>
                <a:gridCol w="5262038">
                  <a:extLst>
                    <a:ext uri="{9D8B030D-6E8A-4147-A177-3AD203B41FA5}">
                      <a16:colId xmlns:a16="http://schemas.microsoft.com/office/drawing/2014/main" val="20001"/>
                    </a:ext>
                  </a:extLst>
                </a:gridCol>
              </a:tblGrid>
              <a:tr h="711517">
                <a:tc>
                  <a:txBody>
                    <a:bodyPr/>
                    <a:lstStyle/>
                    <a:p>
                      <a:pPr algn="ctr"/>
                      <a:endParaRPr lang="en-AU" sz="3600" dirty="0">
                        <a:solidFill>
                          <a:schemeClr val="accent6">
                            <a:lumMod val="75000"/>
                          </a:schemeClr>
                        </a:solidFill>
                      </a:endParaRPr>
                    </a:p>
                  </a:txBody>
                  <a:tcPr marT="45600" marB="45600">
                    <a:noFill/>
                  </a:tcPr>
                </a:tc>
                <a:tc>
                  <a:txBody>
                    <a:bodyPr/>
                    <a:lstStyle/>
                    <a:p>
                      <a:pPr algn="ctr"/>
                      <a:endParaRPr lang="en-AU" sz="2400" dirty="0">
                        <a:solidFill>
                          <a:schemeClr val="accent6">
                            <a:lumMod val="75000"/>
                          </a:schemeClr>
                        </a:solidFill>
                      </a:endParaRPr>
                    </a:p>
                  </a:txBody>
                  <a:tcPr marT="45600" marB="45600">
                    <a:noFill/>
                  </a:tcPr>
                </a:tc>
                <a:extLst>
                  <a:ext uri="{0D108BD9-81ED-4DB2-BD59-A6C34878D82A}">
                    <a16:rowId xmlns:a16="http://schemas.microsoft.com/office/drawing/2014/main" val="10000"/>
                  </a:ext>
                </a:extLst>
              </a:tr>
              <a:tr h="877906">
                <a:tc>
                  <a:txBody>
                    <a:bodyPr/>
                    <a:lstStyle/>
                    <a:p>
                      <a:r>
                        <a:rPr lang="en-AU" sz="2400" dirty="0">
                          <a:solidFill>
                            <a:schemeClr val="accent6">
                              <a:lumMod val="75000"/>
                            </a:schemeClr>
                          </a:solidFill>
                        </a:rPr>
                        <a:t>6.30pm – 7.15pm</a:t>
                      </a:r>
                    </a:p>
                  </a:txBody>
                  <a:tcPr marT="45600" marB="45600">
                    <a:noFill/>
                  </a:tcPr>
                </a:tc>
                <a:tc>
                  <a:txBody>
                    <a:bodyPr/>
                    <a:lstStyle/>
                    <a:p>
                      <a:pPr algn="l"/>
                      <a:r>
                        <a:rPr lang="en-AU" sz="2400" dirty="0">
                          <a:solidFill>
                            <a:schemeClr val="accent6">
                              <a:lumMod val="75000"/>
                            </a:schemeClr>
                          </a:solidFill>
                        </a:rPr>
                        <a:t>Setting</a:t>
                      </a:r>
                      <a:r>
                        <a:rPr lang="en-AU" sz="2400" baseline="0" dirty="0">
                          <a:solidFill>
                            <a:schemeClr val="accent6">
                              <a:lumMod val="75000"/>
                            </a:schemeClr>
                          </a:solidFill>
                        </a:rPr>
                        <a:t> the scene – expert speakers</a:t>
                      </a:r>
                    </a:p>
                  </a:txBody>
                  <a:tcPr marT="45600" marB="45600">
                    <a:noFill/>
                  </a:tcPr>
                </a:tc>
                <a:extLst>
                  <a:ext uri="{0D108BD9-81ED-4DB2-BD59-A6C34878D82A}">
                    <a16:rowId xmlns:a16="http://schemas.microsoft.com/office/drawing/2014/main" val="10001"/>
                  </a:ext>
                </a:extLst>
              </a:tr>
              <a:tr h="859453">
                <a:tc>
                  <a:txBody>
                    <a:bodyPr/>
                    <a:lstStyle/>
                    <a:p>
                      <a:r>
                        <a:rPr lang="en-AU" sz="2400" dirty="0">
                          <a:solidFill>
                            <a:schemeClr val="accent6">
                              <a:lumMod val="75000"/>
                            </a:schemeClr>
                          </a:solidFill>
                        </a:rPr>
                        <a:t>7.15pm – 7.30pm</a:t>
                      </a:r>
                    </a:p>
                  </a:txBody>
                  <a:tcPr marT="45600" marB="45600">
                    <a:noFill/>
                  </a:tcPr>
                </a:tc>
                <a:tc>
                  <a:txBody>
                    <a:bodyPr/>
                    <a:lstStyle/>
                    <a:p>
                      <a:pPr algn="l"/>
                      <a:r>
                        <a:rPr lang="en-AU" sz="2400" dirty="0">
                          <a:solidFill>
                            <a:schemeClr val="accent6">
                              <a:lumMod val="75000"/>
                            </a:schemeClr>
                          </a:solidFill>
                        </a:rPr>
                        <a:t>What can</a:t>
                      </a:r>
                      <a:r>
                        <a:rPr lang="en-AU" sz="2400" baseline="0" dirty="0">
                          <a:solidFill>
                            <a:schemeClr val="accent6">
                              <a:lumMod val="75000"/>
                            </a:schemeClr>
                          </a:solidFill>
                        </a:rPr>
                        <a:t> you do? </a:t>
                      </a:r>
                    </a:p>
                    <a:p>
                      <a:pPr algn="l"/>
                      <a:endParaRPr lang="en-AU" sz="2400" dirty="0">
                        <a:solidFill>
                          <a:schemeClr val="accent6">
                            <a:lumMod val="75000"/>
                          </a:schemeClr>
                        </a:solidFill>
                      </a:endParaRPr>
                    </a:p>
                  </a:txBody>
                  <a:tcPr marT="45600" marB="45600">
                    <a:noFill/>
                  </a:tcPr>
                </a:tc>
                <a:extLst>
                  <a:ext uri="{0D108BD9-81ED-4DB2-BD59-A6C34878D82A}">
                    <a16:rowId xmlns:a16="http://schemas.microsoft.com/office/drawing/2014/main" val="10002"/>
                  </a:ext>
                </a:extLst>
              </a:tr>
              <a:tr h="591407">
                <a:tc>
                  <a:txBody>
                    <a:bodyPr/>
                    <a:lstStyle/>
                    <a:p>
                      <a:r>
                        <a:rPr lang="en-AU" sz="2400" dirty="0">
                          <a:solidFill>
                            <a:schemeClr val="accent6">
                              <a:lumMod val="75000"/>
                            </a:schemeClr>
                          </a:solidFill>
                        </a:rPr>
                        <a:t>7.35pm – 8.30pm</a:t>
                      </a:r>
                    </a:p>
                  </a:txBody>
                  <a:tcPr marT="45600" marB="45600">
                    <a:noFill/>
                  </a:tcPr>
                </a:tc>
                <a:tc>
                  <a:txBody>
                    <a:bodyPr/>
                    <a:lstStyle/>
                    <a:p>
                      <a:pPr algn="l"/>
                      <a:r>
                        <a:rPr lang="en-AU" sz="2400" baseline="0" dirty="0">
                          <a:solidFill>
                            <a:schemeClr val="accent6">
                              <a:lumMod val="75000"/>
                            </a:schemeClr>
                          </a:solidFill>
                        </a:rPr>
                        <a:t>Q &amp; A panel discussion</a:t>
                      </a:r>
                      <a:endParaRPr lang="en-AU" sz="2400" dirty="0">
                        <a:solidFill>
                          <a:schemeClr val="accent6">
                            <a:lumMod val="75000"/>
                          </a:schemeClr>
                        </a:solidFill>
                      </a:endParaRPr>
                    </a:p>
                  </a:txBody>
                  <a:tcPr marT="45600" marB="45600">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8387233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2234502"/>
            <a:ext cx="8229600" cy="1143000"/>
          </a:xfrm>
        </p:spPr>
        <p:txBody>
          <a:bodyPr>
            <a:normAutofit fontScale="90000"/>
          </a:bodyPr>
          <a:lstStyle/>
          <a:p>
            <a:r>
              <a:rPr lang="en-AU" sz="4000" b="1" dirty="0">
                <a:solidFill>
                  <a:srgbClr val="81872C"/>
                </a:solidFill>
              </a:rPr>
              <a:t>We’re all in this together</a:t>
            </a:r>
            <a:br>
              <a:rPr lang="en-AU" sz="4000" b="1" dirty="0">
                <a:solidFill>
                  <a:srgbClr val="81872C"/>
                </a:solidFill>
              </a:rPr>
            </a:br>
            <a:br>
              <a:rPr lang="en-AU" sz="4000" b="1" dirty="0">
                <a:solidFill>
                  <a:srgbClr val="81872C"/>
                </a:solidFill>
              </a:rPr>
            </a:br>
            <a:r>
              <a:rPr lang="en-AU" sz="3100" dirty="0">
                <a:solidFill>
                  <a:schemeClr val="accent6">
                    <a:lumMod val="75000"/>
                  </a:schemeClr>
                </a:solidFill>
              </a:rPr>
              <a:t>Prevention and what can communities do?</a:t>
            </a:r>
          </a:p>
        </p:txBody>
      </p:sp>
    </p:spTree>
    <p:extLst>
      <p:ext uri="{BB962C8B-B14F-4D97-AF65-F5344CB8AC3E}">
        <p14:creationId xmlns:p14="http://schemas.microsoft.com/office/powerpoint/2010/main" val="40038020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00750"/>
            <a:ext cx="8229600" cy="1143000"/>
          </a:xfrm>
        </p:spPr>
        <p:txBody>
          <a:bodyPr>
            <a:noAutofit/>
          </a:bodyPr>
          <a:lstStyle/>
          <a:p>
            <a:pPr>
              <a:defRPr/>
            </a:pPr>
            <a:r>
              <a:rPr lang="en-AU" sz="4000" b="1" dirty="0">
                <a:solidFill>
                  <a:srgbClr val="81872C"/>
                </a:solidFill>
              </a:rPr>
              <a:t>It takes a village...</a:t>
            </a:r>
          </a:p>
        </p:txBody>
      </p:sp>
      <p:sp>
        <p:nvSpPr>
          <p:cNvPr id="70659" name="Rectangle 3"/>
          <p:cNvSpPr>
            <a:spLocks noChangeArrowheads="1"/>
          </p:cNvSpPr>
          <p:nvPr/>
        </p:nvSpPr>
        <p:spPr bwMode="auto">
          <a:xfrm>
            <a:off x="971550" y="2162638"/>
            <a:ext cx="7056438" cy="24929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AU" altLang="en-US" sz="2800" dirty="0">
                <a:solidFill>
                  <a:schemeClr val="accent6">
                    <a:lumMod val="75000"/>
                  </a:schemeClr>
                </a:solidFill>
                <a:latin typeface="+mn-lt"/>
              </a:rPr>
              <a:t>“Never doubt that a small group of thoughtful, committed citizens can change the world. Indeed, it is the only thing that ever has.” </a:t>
            </a:r>
          </a:p>
          <a:p>
            <a:pPr eaLnBrk="1" hangingPunct="1">
              <a:spcBef>
                <a:spcPct val="0"/>
              </a:spcBef>
              <a:buFontTx/>
              <a:buNone/>
            </a:pPr>
            <a:endParaRPr lang="en-AU" altLang="en-US" sz="2400" dirty="0">
              <a:solidFill>
                <a:schemeClr val="accent6">
                  <a:lumMod val="75000"/>
                </a:schemeClr>
              </a:solidFill>
              <a:latin typeface="+mn-lt"/>
            </a:endParaRPr>
          </a:p>
          <a:p>
            <a:pPr eaLnBrk="1" hangingPunct="1">
              <a:spcBef>
                <a:spcPct val="0"/>
              </a:spcBef>
              <a:buFontTx/>
              <a:buNone/>
            </a:pPr>
            <a:endParaRPr lang="en-AU" altLang="en-US" sz="2400" dirty="0">
              <a:solidFill>
                <a:schemeClr val="accent6">
                  <a:lumMod val="75000"/>
                </a:schemeClr>
              </a:solidFill>
              <a:latin typeface="+mn-lt"/>
            </a:endParaRPr>
          </a:p>
          <a:p>
            <a:pPr algn="ctr" eaLnBrk="1" hangingPunct="1">
              <a:spcBef>
                <a:spcPct val="0"/>
              </a:spcBef>
              <a:buFontTx/>
              <a:buNone/>
            </a:pPr>
            <a:r>
              <a:rPr lang="en-AU" altLang="en-US" sz="2400" dirty="0">
                <a:solidFill>
                  <a:schemeClr val="accent6">
                    <a:lumMod val="75000"/>
                  </a:schemeClr>
                </a:solidFill>
                <a:latin typeface="+mn-lt"/>
              </a:rPr>
              <a:t>Margaret Mead</a:t>
            </a:r>
          </a:p>
        </p:txBody>
      </p:sp>
    </p:spTree>
    <p:extLst>
      <p:ext uri="{BB962C8B-B14F-4D97-AF65-F5344CB8AC3E}">
        <p14:creationId xmlns:p14="http://schemas.microsoft.com/office/powerpoint/2010/main" val="3626817778"/>
      </p:ext>
    </p:extLst>
  </p:cSld>
  <p:clrMapOvr>
    <a:overrideClrMapping bg1="lt1" tx1="dk1" bg2="lt2" tx2="dk2" accent1="accent1" accent2="accent2" accent3="accent3" accent4="accent4" accent5="accent5" accent6="accent6" hlink="hlink" folHlink="folHlink"/>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09888" y="1016793"/>
            <a:ext cx="7724462" cy="4331389"/>
          </a:xfrm>
          <a:prstGeom prst="rect">
            <a:avLst/>
          </a:prstGeom>
        </p:spPr>
      </p:pic>
      <p:sp>
        <p:nvSpPr>
          <p:cNvPr id="4" name="TextBox 3"/>
          <p:cNvSpPr txBox="1"/>
          <p:nvPr/>
        </p:nvSpPr>
        <p:spPr>
          <a:xfrm>
            <a:off x="323850" y="6305550"/>
            <a:ext cx="5283163" cy="369332"/>
          </a:xfrm>
          <a:prstGeom prst="rect">
            <a:avLst/>
          </a:prstGeom>
          <a:noFill/>
        </p:spPr>
        <p:txBody>
          <a:bodyPr wrap="square" rtlCol="0">
            <a:spAutoFit/>
          </a:bodyPr>
          <a:lstStyle/>
          <a:p>
            <a:r>
              <a:rPr lang="en-AU" dirty="0"/>
              <a:t>Source: http://www.abc.net.au/news/2015-11-02/</a:t>
            </a:r>
          </a:p>
        </p:txBody>
      </p:sp>
      <p:sp>
        <p:nvSpPr>
          <p:cNvPr id="5" name="TextBox 4"/>
          <p:cNvSpPr txBox="1"/>
          <p:nvPr/>
        </p:nvSpPr>
        <p:spPr>
          <a:xfrm>
            <a:off x="323850" y="269378"/>
            <a:ext cx="8820150" cy="461665"/>
          </a:xfrm>
          <a:prstGeom prst="rect">
            <a:avLst/>
          </a:prstGeom>
          <a:noFill/>
        </p:spPr>
        <p:txBody>
          <a:bodyPr wrap="square" rtlCol="0">
            <a:spAutoFit/>
          </a:bodyPr>
          <a:lstStyle/>
          <a:p>
            <a:r>
              <a:rPr lang="en-AU" sz="2400" b="1" dirty="0">
                <a:solidFill>
                  <a:srgbClr val="81872C"/>
                </a:solidFill>
              </a:rPr>
              <a:t>Kimberly midnight swimming program shelters Aboriginal teens</a:t>
            </a:r>
          </a:p>
        </p:txBody>
      </p:sp>
    </p:spTree>
    <p:extLst>
      <p:ext uri="{BB962C8B-B14F-4D97-AF65-F5344CB8AC3E}">
        <p14:creationId xmlns:p14="http://schemas.microsoft.com/office/powerpoint/2010/main" val="25331983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417638"/>
          </a:xfrm>
        </p:spPr>
        <p:txBody>
          <a:bodyPr/>
          <a:lstStyle/>
          <a:p>
            <a:r>
              <a:rPr lang="en-AU" b="1" dirty="0">
                <a:solidFill>
                  <a:srgbClr val="81872C"/>
                </a:solidFill>
              </a:rPr>
              <a:t>Midnight Basketball</a:t>
            </a:r>
          </a:p>
        </p:txBody>
      </p:sp>
      <p:pic>
        <p:nvPicPr>
          <p:cNvPr id="3" name="Picture 2"/>
          <p:cNvPicPr>
            <a:picLocks noChangeAspect="1"/>
          </p:cNvPicPr>
          <p:nvPr/>
        </p:nvPicPr>
        <p:blipFill>
          <a:blip r:embed="rId3"/>
          <a:stretch>
            <a:fillRect/>
          </a:stretch>
        </p:blipFill>
        <p:spPr>
          <a:xfrm>
            <a:off x="437897" y="1460219"/>
            <a:ext cx="5206999" cy="4123943"/>
          </a:xfrm>
          <a:prstGeom prst="rect">
            <a:avLst/>
          </a:prstGeom>
        </p:spPr>
      </p:pic>
      <p:sp>
        <p:nvSpPr>
          <p:cNvPr id="4" name="TextBox 3"/>
          <p:cNvSpPr txBox="1"/>
          <p:nvPr/>
        </p:nvSpPr>
        <p:spPr>
          <a:xfrm>
            <a:off x="5644896" y="1417638"/>
            <a:ext cx="3352800" cy="4770537"/>
          </a:xfrm>
          <a:prstGeom prst="rect">
            <a:avLst/>
          </a:prstGeom>
          <a:noFill/>
        </p:spPr>
        <p:txBody>
          <a:bodyPr wrap="square" rtlCol="0">
            <a:spAutoFit/>
          </a:bodyPr>
          <a:lstStyle/>
          <a:p>
            <a:pPr marL="285750" indent="-285750">
              <a:buFont typeface="Arial" panose="020B0604020202020204" pitchFamily="34" charset="0"/>
              <a:buChar char="•"/>
            </a:pPr>
            <a:r>
              <a:rPr lang="en-AU" dirty="0"/>
              <a:t>Providing healthy and positive environment at times when young people may be vulnerable to harmful and anti-social behaviour</a:t>
            </a:r>
          </a:p>
          <a:p>
            <a:endParaRPr lang="en-AU" sz="800" dirty="0"/>
          </a:p>
          <a:p>
            <a:pPr marL="285750" indent="-285750">
              <a:buFont typeface="Arial" panose="020B0604020202020204" pitchFamily="34" charset="0"/>
              <a:buChar char="•"/>
            </a:pPr>
            <a:r>
              <a:rPr lang="en-AU" dirty="0"/>
              <a:t>Combating AOD use and other physical abuse Providing positive role models</a:t>
            </a:r>
          </a:p>
          <a:p>
            <a:endParaRPr lang="en-AU" sz="800" dirty="0"/>
          </a:p>
          <a:p>
            <a:pPr marL="285750" indent="-285750">
              <a:buFont typeface="Arial" panose="020B0604020202020204" pitchFamily="34" charset="0"/>
              <a:buChar char="•"/>
            </a:pPr>
            <a:r>
              <a:rPr lang="en-AU" dirty="0"/>
              <a:t>Raising self esteem among young people</a:t>
            </a:r>
          </a:p>
          <a:p>
            <a:endParaRPr lang="en-AU" sz="800" dirty="0"/>
          </a:p>
          <a:p>
            <a:pPr marL="285750" indent="-285750">
              <a:buFont typeface="Arial" panose="020B0604020202020204" pitchFamily="34" charset="0"/>
              <a:buChar char="•"/>
            </a:pPr>
            <a:r>
              <a:rPr lang="en-AU" dirty="0"/>
              <a:t>Diverting young people in areas of need from the risk of anti-social and criminal behaviour</a:t>
            </a:r>
          </a:p>
          <a:p>
            <a:endParaRPr lang="en-AU" dirty="0"/>
          </a:p>
        </p:txBody>
      </p:sp>
    </p:spTree>
    <p:extLst>
      <p:ext uri="{BB962C8B-B14F-4D97-AF65-F5344CB8AC3E}">
        <p14:creationId xmlns:p14="http://schemas.microsoft.com/office/powerpoint/2010/main" val="20170955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4840" y="2548128"/>
            <a:ext cx="8107680" cy="4114800"/>
          </a:xfrm>
        </p:spPr>
        <p:txBody>
          <a:bodyPr/>
          <a:lstStyle/>
          <a:p>
            <a:pPr>
              <a:defRPr/>
            </a:pPr>
            <a:r>
              <a:rPr lang="en-AU" sz="2800" dirty="0">
                <a:solidFill>
                  <a:schemeClr val="accent6">
                    <a:lumMod val="75000"/>
                  </a:schemeClr>
                </a:solidFill>
              </a:rPr>
              <a:t>We know why people take drugs</a:t>
            </a:r>
          </a:p>
          <a:p>
            <a:pPr marL="0" indent="0">
              <a:buNone/>
              <a:defRPr/>
            </a:pPr>
            <a:endParaRPr lang="en-AU" sz="2800" dirty="0">
              <a:solidFill>
                <a:schemeClr val="accent6">
                  <a:lumMod val="75000"/>
                </a:schemeClr>
              </a:solidFill>
            </a:endParaRPr>
          </a:p>
          <a:p>
            <a:pPr>
              <a:defRPr/>
            </a:pPr>
            <a:r>
              <a:rPr lang="en-AU" sz="2800" dirty="0">
                <a:solidFill>
                  <a:schemeClr val="accent6">
                    <a:lumMod val="75000"/>
                  </a:schemeClr>
                </a:solidFill>
              </a:rPr>
              <a:t>We know the harms </a:t>
            </a:r>
          </a:p>
          <a:p>
            <a:pPr marL="0" indent="0">
              <a:buNone/>
              <a:defRPr/>
            </a:pPr>
            <a:endParaRPr lang="en-AU" sz="2800" dirty="0">
              <a:solidFill>
                <a:schemeClr val="accent6">
                  <a:lumMod val="75000"/>
                </a:schemeClr>
              </a:solidFill>
            </a:endParaRPr>
          </a:p>
          <a:p>
            <a:pPr>
              <a:defRPr/>
            </a:pPr>
            <a:r>
              <a:rPr lang="en-AU" sz="2800" dirty="0">
                <a:solidFill>
                  <a:schemeClr val="accent6">
                    <a:lumMod val="75000"/>
                  </a:schemeClr>
                </a:solidFill>
              </a:rPr>
              <a:t>We know the risk factors</a:t>
            </a:r>
          </a:p>
          <a:p>
            <a:endParaRPr lang="en-AU" dirty="0"/>
          </a:p>
        </p:txBody>
      </p:sp>
      <p:sp>
        <p:nvSpPr>
          <p:cNvPr id="2" name="TextBox 1"/>
          <p:cNvSpPr txBox="1"/>
          <p:nvPr/>
        </p:nvSpPr>
        <p:spPr>
          <a:xfrm>
            <a:off x="323850" y="1123950"/>
            <a:ext cx="8572500" cy="707886"/>
          </a:xfrm>
          <a:prstGeom prst="rect">
            <a:avLst/>
          </a:prstGeom>
          <a:noFill/>
        </p:spPr>
        <p:txBody>
          <a:bodyPr wrap="square" rtlCol="0">
            <a:spAutoFit/>
          </a:bodyPr>
          <a:lstStyle/>
          <a:p>
            <a:r>
              <a:rPr lang="en-AU" sz="4000" b="1" dirty="0">
                <a:solidFill>
                  <a:srgbClr val="81872C"/>
                </a:solidFill>
              </a:rPr>
              <a:t>People use alcohol and drugs every day</a:t>
            </a:r>
          </a:p>
        </p:txBody>
      </p:sp>
    </p:spTree>
    <p:extLst>
      <p:ext uri="{BB962C8B-B14F-4D97-AF65-F5344CB8AC3E}">
        <p14:creationId xmlns:p14="http://schemas.microsoft.com/office/powerpoint/2010/main" val="25045859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0750"/>
            <a:ext cx="8229600" cy="1143000"/>
          </a:xfrm>
        </p:spPr>
        <p:txBody>
          <a:bodyPr>
            <a:normAutofit/>
          </a:bodyPr>
          <a:lstStyle/>
          <a:p>
            <a:r>
              <a:rPr lang="en-AU" sz="3200" b="1" dirty="0">
                <a:solidFill>
                  <a:srgbClr val="81872C"/>
                </a:solidFill>
              </a:rPr>
              <a:t>Risk factors</a:t>
            </a:r>
          </a:p>
        </p:txBody>
      </p:sp>
      <p:sp>
        <p:nvSpPr>
          <p:cNvPr id="3" name="Content Placeholder 2"/>
          <p:cNvSpPr>
            <a:spLocks noGrp="1"/>
          </p:cNvSpPr>
          <p:nvPr>
            <p:ph idx="1"/>
          </p:nvPr>
        </p:nvSpPr>
        <p:spPr>
          <a:xfrm>
            <a:off x="457200" y="1523999"/>
            <a:ext cx="7543799" cy="4594227"/>
          </a:xfrm>
        </p:spPr>
        <p:txBody>
          <a:bodyPr>
            <a:noAutofit/>
          </a:bodyPr>
          <a:lstStyle/>
          <a:p>
            <a:pPr lvl="1">
              <a:buFont typeface="Arial" panose="020B0604020202020204" pitchFamily="34" charset="0"/>
              <a:buChar char="•"/>
              <a:defRPr/>
            </a:pPr>
            <a:r>
              <a:rPr lang="en-AU" dirty="0">
                <a:solidFill>
                  <a:schemeClr val="accent6">
                    <a:lumMod val="75000"/>
                  </a:schemeClr>
                </a:solidFill>
              </a:rPr>
              <a:t>Disconnection </a:t>
            </a:r>
          </a:p>
          <a:p>
            <a:pPr marL="457200" lvl="1" indent="0">
              <a:buNone/>
              <a:defRPr/>
            </a:pPr>
            <a:endParaRPr lang="en-AU" sz="1000" dirty="0">
              <a:solidFill>
                <a:schemeClr val="accent6">
                  <a:lumMod val="75000"/>
                </a:schemeClr>
              </a:solidFill>
            </a:endParaRPr>
          </a:p>
          <a:p>
            <a:pPr lvl="1">
              <a:buFont typeface="Arial" panose="020B0604020202020204" pitchFamily="34" charset="0"/>
              <a:buChar char="•"/>
              <a:defRPr/>
            </a:pPr>
            <a:r>
              <a:rPr lang="en-AU" dirty="0">
                <a:solidFill>
                  <a:schemeClr val="accent6">
                    <a:lumMod val="75000"/>
                  </a:schemeClr>
                </a:solidFill>
              </a:rPr>
              <a:t>Abusive relationships</a:t>
            </a:r>
          </a:p>
          <a:p>
            <a:pPr marL="457200" lvl="1" indent="0">
              <a:buNone/>
              <a:defRPr/>
            </a:pPr>
            <a:endParaRPr lang="en-AU" sz="1000" dirty="0">
              <a:solidFill>
                <a:schemeClr val="accent6">
                  <a:lumMod val="75000"/>
                </a:schemeClr>
              </a:solidFill>
            </a:endParaRPr>
          </a:p>
          <a:p>
            <a:pPr lvl="1">
              <a:buFont typeface="Arial" panose="020B0604020202020204" pitchFamily="34" charset="0"/>
              <a:buChar char="•"/>
              <a:defRPr/>
            </a:pPr>
            <a:r>
              <a:rPr lang="en-AU" dirty="0">
                <a:solidFill>
                  <a:schemeClr val="accent6">
                    <a:lumMod val="75000"/>
                  </a:schemeClr>
                </a:solidFill>
              </a:rPr>
              <a:t>Trauma </a:t>
            </a:r>
          </a:p>
          <a:p>
            <a:pPr marL="457200" lvl="1" indent="0">
              <a:buNone/>
              <a:defRPr/>
            </a:pPr>
            <a:endParaRPr lang="en-AU" sz="1000" dirty="0">
              <a:solidFill>
                <a:schemeClr val="accent6">
                  <a:lumMod val="75000"/>
                </a:schemeClr>
              </a:solidFill>
            </a:endParaRPr>
          </a:p>
          <a:p>
            <a:pPr lvl="1">
              <a:buFont typeface="Arial" panose="020B0604020202020204" pitchFamily="34" charset="0"/>
              <a:buChar char="•"/>
              <a:defRPr/>
            </a:pPr>
            <a:r>
              <a:rPr lang="en-AU" dirty="0">
                <a:solidFill>
                  <a:schemeClr val="accent6">
                    <a:lumMod val="75000"/>
                  </a:schemeClr>
                </a:solidFill>
              </a:rPr>
              <a:t>Mental illness </a:t>
            </a:r>
          </a:p>
          <a:p>
            <a:pPr marL="457200" lvl="1" indent="0">
              <a:buNone/>
              <a:defRPr/>
            </a:pPr>
            <a:endParaRPr lang="en-AU" sz="1000" dirty="0">
              <a:solidFill>
                <a:schemeClr val="accent6">
                  <a:lumMod val="75000"/>
                </a:schemeClr>
              </a:solidFill>
            </a:endParaRPr>
          </a:p>
          <a:p>
            <a:pPr lvl="1">
              <a:buFont typeface="Arial" panose="020B0604020202020204" pitchFamily="34" charset="0"/>
              <a:buChar char="•"/>
              <a:defRPr/>
            </a:pPr>
            <a:r>
              <a:rPr lang="en-AU" dirty="0">
                <a:solidFill>
                  <a:schemeClr val="accent6">
                    <a:lumMod val="75000"/>
                  </a:schemeClr>
                </a:solidFill>
              </a:rPr>
              <a:t>Unemployment </a:t>
            </a:r>
          </a:p>
          <a:p>
            <a:pPr marL="457200" lvl="1" indent="0">
              <a:buNone/>
              <a:defRPr/>
            </a:pPr>
            <a:endParaRPr lang="en-AU" sz="1000" dirty="0">
              <a:solidFill>
                <a:schemeClr val="accent6">
                  <a:lumMod val="75000"/>
                </a:schemeClr>
              </a:solidFill>
            </a:endParaRPr>
          </a:p>
          <a:p>
            <a:pPr lvl="1">
              <a:buFont typeface="Arial" panose="020B0604020202020204" pitchFamily="34" charset="0"/>
              <a:buChar char="•"/>
              <a:defRPr/>
            </a:pPr>
            <a:r>
              <a:rPr lang="en-AU" dirty="0">
                <a:solidFill>
                  <a:schemeClr val="accent6">
                    <a:lumMod val="75000"/>
                  </a:schemeClr>
                </a:solidFill>
              </a:rPr>
              <a:t>Availability </a:t>
            </a:r>
          </a:p>
          <a:p>
            <a:pPr marL="457200" lvl="1" indent="0">
              <a:buNone/>
              <a:defRPr/>
            </a:pPr>
            <a:endParaRPr lang="en-AU" sz="1000" dirty="0">
              <a:solidFill>
                <a:schemeClr val="accent6">
                  <a:lumMod val="75000"/>
                </a:schemeClr>
              </a:solidFill>
            </a:endParaRPr>
          </a:p>
          <a:p>
            <a:pPr lvl="1">
              <a:buFont typeface="Arial" panose="020B0604020202020204" pitchFamily="34" charset="0"/>
              <a:buChar char="•"/>
              <a:defRPr/>
            </a:pPr>
            <a:r>
              <a:rPr lang="en-AU" dirty="0">
                <a:solidFill>
                  <a:schemeClr val="accent6">
                    <a:lumMod val="75000"/>
                  </a:schemeClr>
                </a:solidFill>
              </a:rPr>
              <a:t>Friends/peer use</a:t>
            </a:r>
          </a:p>
        </p:txBody>
      </p:sp>
    </p:spTree>
    <p:extLst>
      <p:ext uri="{BB962C8B-B14F-4D97-AF65-F5344CB8AC3E}">
        <p14:creationId xmlns:p14="http://schemas.microsoft.com/office/powerpoint/2010/main" val="10373276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1514"/>
            <a:ext cx="8229600" cy="1143000"/>
          </a:xfrm>
        </p:spPr>
        <p:txBody>
          <a:bodyPr>
            <a:normAutofit/>
          </a:bodyPr>
          <a:lstStyle/>
          <a:p>
            <a:r>
              <a:rPr lang="en-AU" sz="3200" b="1" dirty="0">
                <a:solidFill>
                  <a:srgbClr val="81872C"/>
                </a:solidFill>
              </a:rPr>
              <a:t>What can I do? </a:t>
            </a:r>
          </a:p>
        </p:txBody>
      </p:sp>
      <p:sp>
        <p:nvSpPr>
          <p:cNvPr id="3" name="Content Placeholder 2"/>
          <p:cNvSpPr>
            <a:spLocks noGrp="1"/>
          </p:cNvSpPr>
          <p:nvPr>
            <p:ph idx="1"/>
          </p:nvPr>
        </p:nvSpPr>
        <p:spPr>
          <a:xfrm>
            <a:off x="457200" y="1386132"/>
            <a:ext cx="8229600" cy="4647319"/>
          </a:xfrm>
        </p:spPr>
        <p:txBody>
          <a:bodyPr>
            <a:normAutofit/>
          </a:bodyPr>
          <a:lstStyle/>
          <a:p>
            <a:r>
              <a:rPr lang="en-AU" sz="2400" dirty="0">
                <a:solidFill>
                  <a:schemeClr val="accent6">
                    <a:lumMod val="75000"/>
                  </a:schemeClr>
                </a:solidFill>
              </a:rPr>
              <a:t>Be informed about alcohol and drugs</a:t>
            </a:r>
          </a:p>
          <a:p>
            <a:pPr marL="0" indent="0">
              <a:buNone/>
            </a:pPr>
            <a:endParaRPr lang="en-AU" sz="800" dirty="0">
              <a:solidFill>
                <a:schemeClr val="accent6">
                  <a:lumMod val="75000"/>
                </a:schemeClr>
              </a:solidFill>
            </a:endParaRPr>
          </a:p>
          <a:p>
            <a:r>
              <a:rPr lang="en-AU" sz="2400" dirty="0">
                <a:solidFill>
                  <a:schemeClr val="accent6">
                    <a:lumMod val="75000"/>
                  </a:schemeClr>
                </a:solidFill>
              </a:rPr>
              <a:t>Be a good role model/mentor</a:t>
            </a:r>
          </a:p>
          <a:p>
            <a:pPr marL="0" indent="0">
              <a:buNone/>
            </a:pPr>
            <a:endParaRPr lang="en-AU" sz="800" dirty="0">
              <a:solidFill>
                <a:schemeClr val="accent6">
                  <a:lumMod val="75000"/>
                </a:schemeClr>
              </a:solidFill>
            </a:endParaRPr>
          </a:p>
          <a:p>
            <a:r>
              <a:rPr lang="en-AU" sz="2400" dirty="0">
                <a:solidFill>
                  <a:schemeClr val="accent6">
                    <a:lumMod val="75000"/>
                  </a:schemeClr>
                </a:solidFill>
              </a:rPr>
              <a:t>Discuss alcohol and drug use with your child</a:t>
            </a:r>
          </a:p>
          <a:p>
            <a:pPr marL="0" indent="0">
              <a:buNone/>
            </a:pPr>
            <a:endParaRPr lang="en-AU" sz="800" dirty="0">
              <a:solidFill>
                <a:schemeClr val="accent6">
                  <a:lumMod val="75000"/>
                </a:schemeClr>
              </a:solidFill>
            </a:endParaRPr>
          </a:p>
          <a:p>
            <a:r>
              <a:rPr lang="en-AU" sz="2400" dirty="0">
                <a:solidFill>
                  <a:schemeClr val="accent6">
                    <a:lumMod val="75000"/>
                  </a:schemeClr>
                </a:solidFill>
              </a:rPr>
              <a:t>Join your local Community Drug Action Team (CDAT)</a:t>
            </a:r>
          </a:p>
          <a:p>
            <a:pPr marL="0" indent="0">
              <a:buNone/>
            </a:pPr>
            <a:endParaRPr lang="en-AU" sz="800" dirty="0">
              <a:solidFill>
                <a:schemeClr val="accent6">
                  <a:lumMod val="75000"/>
                </a:schemeClr>
              </a:solidFill>
            </a:endParaRPr>
          </a:p>
          <a:p>
            <a:r>
              <a:rPr lang="en-AU" sz="2400" dirty="0">
                <a:solidFill>
                  <a:schemeClr val="accent6">
                    <a:lumMod val="75000"/>
                  </a:schemeClr>
                </a:solidFill>
              </a:rPr>
              <a:t>Join a ‘Good Sports Club’</a:t>
            </a:r>
          </a:p>
          <a:p>
            <a:pPr marL="0" indent="0">
              <a:buNone/>
            </a:pPr>
            <a:endParaRPr lang="en-AU" sz="800" dirty="0">
              <a:solidFill>
                <a:schemeClr val="accent6">
                  <a:lumMod val="75000"/>
                </a:schemeClr>
              </a:solidFill>
            </a:endParaRPr>
          </a:p>
          <a:p>
            <a:r>
              <a:rPr lang="en-AU" sz="2400" dirty="0">
                <a:solidFill>
                  <a:schemeClr val="accent6">
                    <a:lumMod val="75000"/>
                  </a:schemeClr>
                </a:solidFill>
              </a:rPr>
              <a:t>Develop safe environments that reduce risk of harmful drug use</a:t>
            </a:r>
          </a:p>
          <a:p>
            <a:pPr marL="0" indent="0">
              <a:buNone/>
            </a:pPr>
            <a:endParaRPr lang="en-AU" sz="800" dirty="0">
              <a:solidFill>
                <a:schemeClr val="accent6">
                  <a:lumMod val="75000"/>
                </a:schemeClr>
              </a:solidFill>
            </a:endParaRPr>
          </a:p>
          <a:p>
            <a:r>
              <a:rPr lang="en-AU" sz="2400" dirty="0">
                <a:solidFill>
                  <a:schemeClr val="accent6">
                    <a:lumMod val="75000"/>
                  </a:schemeClr>
                </a:solidFill>
              </a:rPr>
              <a:t>Be part of the solution </a:t>
            </a:r>
          </a:p>
        </p:txBody>
      </p:sp>
    </p:spTree>
    <p:extLst>
      <p:ext uri="{BB962C8B-B14F-4D97-AF65-F5344CB8AC3E}">
        <p14:creationId xmlns:p14="http://schemas.microsoft.com/office/powerpoint/2010/main" val="9136636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457200" y="288356"/>
            <a:ext cx="8229600" cy="1143000"/>
          </a:xfrm>
        </p:spPr>
        <p:txBody>
          <a:bodyPr>
            <a:normAutofit/>
          </a:bodyPr>
          <a:lstStyle/>
          <a:p>
            <a:pPr algn="ctr"/>
            <a:r>
              <a:rPr lang="en-AU" altLang="en-US" sz="3200" b="1" dirty="0">
                <a:solidFill>
                  <a:srgbClr val="81872C"/>
                </a:solidFill>
              </a:rPr>
              <a:t>Summary</a:t>
            </a:r>
          </a:p>
        </p:txBody>
      </p:sp>
      <p:sp>
        <p:nvSpPr>
          <p:cNvPr id="33795" name="Content Placeholder 2"/>
          <p:cNvSpPr>
            <a:spLocks noGrp="1"/>
          </p:cNvSpPr>
          <p:nvPr>
            <p:ph idx="1"/>
          </p:nvPr>
        </p:nvSpPr>
        <p:spPr>
          <a:xfrm>
            <a:off x="457200" y="1885950"/>
            <a:ext cx="8229600" cy="4525963"/>
          </a:xfrm>
        </p:spPr>
        <p:txBody>
          <a:bodyPr>
            <a:normAutofit/>
          </a:bodyPr>
          <a:lstStyle/>
          <a:p>
            <a:pPr>
              <a:buFont typeface="Arial" panose="020B0604020202020204" pitchFamily="34" charset="0"/>
              <a:buChar char="•"/>
            </a:pPr>
            <a:r>
              <a:rPr lang="en-AU" altLang="en-US" sz="2400" dirty="0">
                <a:solidFill>
                  <a:schemeClr val="accent6">
                    <a:lumMod val="75000"/>
                  </a:schemeClr>
                </a:solidFill>
              </a:rPr>
              <a:t>Crystalline methamphetamines use still relatively low – and the majority of users are taking the drug less than monthly</a:t>
            </a:r>
          </a:p>
          <a:p>
            <a:pPr marL="0" indent="0">
              <a:buNone/>
            </a:pPr>
            <a:endParaRPr lang="en-AU" altLang="en-US" sz="2400" dirty="0">
              <a:solidFill>
                <a:schemeClr val="accent6">
                  <a:lumMod val="75000"/>
                </a:schemeClr>
              </a:solidFill>
            </a:endParaRPr>
          </a:p>
          <a:p>
            <a:pPr>
              <a:buFont typeface="Arial" panose="020B0604020202020204" pitchFamily="34" charset="0"/>
              <a:buChar char="•"/>
            </a:pPr>
            <a:r>
              <a:rPr lang="en-AU" altLang="en-US" sz="2400" dirty="0">
                <a:solidFill>
                  <a:schemeClr val="accent6">
                    <a:lumMod val="75000"/>
                  </a:schemeClr>
                </a:solidFill>
              </a:rPr>
              <a:t>Where use is high the impact is great – for both the user and their family and friends</a:t>
            </a:r>
          </a:p>
          <a:p>
            <a:pPr marL="0" indent="0">
              <a:buNone/>
            </a:pPr>
            <a:endParaRPr lang="en-AU" altLang="en-US" sz="2400" dirty="0">
              <a:solidFill>
                <a:schemeClr val="accent6">
                  <a:lumMod val="75000"/>
                </a:schemeClr>
              </a:solidFill>
            </a:endParaRPr>
          </a:p>
          <a:p>
            <a:pPr>
              <a:buFont typeface="Arial" panose="020B0604020202020204" pitchFamily="34" charset="0"/>
              <a:buChar char="•"/>
            </a:pPr>
            <a:r>
              <a:rPr lang="en-AU" altLang="en-US" sz="2400" dirty="0">
                <a:solidFill>
                  <a:schemeClr val="accent6">
                    <a:lumMod val="75000"/>
                  </a:schemeClr>
                </a:solidFill>
              </a:rPr>
              <a:t>The drug is more available, cheaper and purity is high</a:t>
            </a:r>
          </a:p>
          <a:p>
            <a:pPr marL="0" indent="0">
              <a:buNone/>
            </a:pPr>
            <a:endParaRPr lang="en-AU" altLang="en-US" sz="2400" dirty="0">
              <a:solidFill>
                <a:schemeClr val="accent6">
                  <a:lumMod val="75000"/>
                </a:schemeClr>
              </a:solidFill>
            </a:endParaRPr>
          </a:p>
          <a:p>
            <a:pPr>
              <a:buFont typeface="Arial" panose="020B0604020202020204" pitchFamily="34" charset="0"/>
              <a:buChar char="•"/>
            </a:pPr>
            <a:r>
              <a:rPr lang="en-AU" altLang="en-US" sz="2400" dirty="0">
                <a:solidFill>
                  <a:schemeClr val="accent6">
                    <a:lumMod val="75000"/>
                  </a:schemeClr>
                </a:solidFill>
              </a:rPr>
              <a:t>Help and support is available – treatment works</a:t>
            </a:r>
          </a:p>
          <a:p>
            <a:endParaRPr lang="en-AU" altLang="en-US" dirty="0">
              <a:solidFill>
                <a:srgbClr val="898989"/>
              </a:solidFill>
            </a:endParaRPr>
          </a:p>
        </p:txBody>
      </p:sp>
    </p:spTree>
    <p:extLst>
      <p:ext uri="{BB962C8B-B14F-4D97-AF65-F5344CB8AC3E}">
        <p14:creationId xmlns:p14="http://schemas.microsoft.com/office/powerpoint/2010/main" val="33596578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0750"/>
            <a:ext cx="8229600" cy="1143000"/>
          </a:xfrm>
        </p:spPr>
        <p:txBody>
          <a:bodyPr>
            <a:normAutofit/>
          </a:bodyPr>
          <a:lstStyle/>
          <a:p>
            <a:r>
              <a:rPr lang="en-AU" sz="3200" b="1" dirty="0">
                <a:solidFill>
                  <a:srgbClr val="81872C"/>
                </a:solidFill>
              </a:rPr>
              <a:t>Where to go for more info </a:t>
            </a:r>
          </a:p>
        </p:txBody>
      </p:sp>
      <p:sp>
        <p:nvSpPr>
          <p:cNvPr id="3" name="Content Placeholder 2"/>
          <p:cNvSpPr>
            <a:spLocks noGrp="1"/>
          </p:cNvSpPr>
          <p:nvPr>
            <p:ph idx="1"/>
          </p:nvPr>
        </p:nvSpPr>
        <p:spPr>
          <a:xfrm>
            <a:off x="457200" y="1343750"/>
            <a:ext cx="8229600" cy="5380899"/>
          </a:xfrm>
        </p:spPr>
        <p:txBody>
          <a:bodyPr>
            <a:normAutofit/>
          </a:bodyPr>
          <a:lstStyle/>
          <a:p>
            <a:pPr marL="0" indent="0">
              <a:buNone/>
            </a:pPr>
            <a:r>
              <a:rPr lang="en-US" sz="2400" b="1" dirty="0">
                <a:solidFill>
                  <a:srgbClr val="81872C"/>
                </a:solidFill>
              </a:rPr>
              <a:t>Alcohol &amp; Drug Information Service (ADIS) NSW</a:t>
            </a:r>
            <a:endParaRPr lang="en-AU" sz="2400" b="1" dirty="0">
              <a:solidFill>
                <a:srgbClr val="FF0000"/>
              </a:solidFill>
            </a:endParaRPr>
          </a:p>
          <a:p>
            <a:pPr marL="0" indent="0">
              <a:buNone/>
            </a:pPr>
            <a:r>
              <a:rPr lang="en-US" sz="2400" dirty="0">
                <a:solidFill>
                  <a:schemeClr val="accent6">
                    <a:lumMod val="75000"/>
                  </a:schemeClr>
                </a:solidFill>
              </a:rPr>
              <a:t>Sydney metropolitan: 02 9361 8000</a:t>
            </a:r>
            <a:endParaRPr lang="en-AU" sz="2400" dirty="0">
              <a:solidFill>
                <a:schemeClr val="accent6">
                  <a:lumMod val="75000"/>
                </a:schemeClr>
              </a:solidFill>
            </a:endParaRPr>
          </a:p>
          <a:p>
            <a:pPr marL="0" indent="0">
              <a:buNone/>
            </a:pPr>
            <a:r>
              <a:rPr lang="en-US" sz="2400" dirty="0">
                <a:solidFill>
                  <a:schemeClr val="accent6">
                    <a:lumMod val="75000"/>
                  </a:schemeClr>
                </a:solidFill>
              </a:rPr>
              <a:t>Regional &amp; rural NSW free call: *1800 422 599  Website</a:t>
            </a:r>
            <a:r>
              <a:rPr lang="en-US" sz="2400" b="1" dirty="0">
                <a:solidFill>
                  <a:srgbClr val="81872C"/>
                </a:solidFill>
              </a:rPr>
              <a:t>: </a:t>
            </a:r>
            <a:r>
              <a:rPr lang="en-AU" sz="2400" u="sng" dirty="0">
                <a:hlinkClick r:id="rId3"/>
              </a:rPr>
              <a:t>http://yourroom.com.au/</a:t>
            </a:r>
            <a:endParaRPr lang="en-AU" sz="2400" dirty="0"/>
          </a:p>
          <a:p>
            <a:pPr marL="0" indent="0" fontAlgn="base">
              <a:spcBef>
                <a:spcPts val="525"/>
              </a:spcBef>
              <a:spcAft>
                <a:spcPct val="0"/>
              </a:spcAft>
              <a:buClr>
                <a:srgbClr val="161D25"/>
              </a:buClr>
              <a:buNone/>
            </a:pPr>
            <a:endParaRPr lang="en-US" altLang="en-US" sz="1200" dirty="0">
              <a:solidFill>
                <a:schemeClr val="accent6">
                  <a:lumMod val="75000"/>
                </a:schemeClr>
              </a:solidFill>
              <a:cs typeface="Arial" panose="020B0604020202020204" pitchFamily="34" charset="0"/>
            </a:endParaRPr>
          </a:p>
          <a:p>
            <a:pPr marL="0" indent="0">
              <a:buNone/>
            </a:pPr>
            <a:r>
              <a:rPr lang="en-US" sz="2400" b="1" dirty="0">
                <a:solidFill>
                  <a:srgbClr val="81872C"/>
                </a:solidFill>
              </a:rPr>
              <a:t>Stimulant Treatment Line (NSW only)</a:t>
            </a:r>
            <a:endParaRPr lang="en-AU" sz="2400" b="1" dirty="0">
              <a:solidFill>
                <a:srgbClr val="81872C"/>
              </a:solidFill>
            </a:endParaRPr>
          </a:p>
          <a:p>
            <a:pPr marL="0" indent="0">
              <a:buNone/>
            </a:pPr>
            <a:r>
              <a:rPr lang="en-US" sz="2400" dirty="0">
                <a:solidFill>
                  <a:schemeClr val="accent6">
                    <a:lumMod val="75000"/>
                  </a:schemeClr>
                </a:solidFill>
              </a:rPr>
              <a:t>Sydney metropolitan: 02 9361 8088</a:t>
            </a:r>
            <a:endParaRPr lang="en-AU" sz="2400" dirty="0">
              <a:solidFill>
                <a:schemeClr val="accent6">
                  <a:lumMod val="75000"/>
                </a:schemeClr>
              </a:solidFill>
            </a:endParaRPr>
          </a:p>
          <a:p>
            <a:pPr marL="0" indent="0">
              <a:buNone/>
            </a:pPr>
            <a:r>
              <a:rPr lang="en-US" sz="2400" dirty="0">
                <a:solidFill>
                  <a:schemeClr val="accent6">
                    <a:lumMod val="75000"/>
                  </a:schemeClr>
                </a:solidFill>
              </a:rPr>
              <a:t>Regional and rural NSW free call: *1800 10 11 88</a:t>
            </a:r>
            <a:endParaRPr lang="en-AU" sz="2400" dirty="0">
              <a:solidFill>
                <a:schemeClr val="accent6">
                  <a:lumMod val="75000"/>
                </a:schemeClr>
              </a:solidFill>
            </a:endParaRPr>
          </a:p>
          <a:p>
            <a:pPr fontAlgn="base">
              <a:spcBef>
                <a:spcPts val="525"/>
              </a:spcBef>
              <a:spcAft>
                <a:spcPct val="0"/>
              </a:spcAft>
              <a:buClr>
                <a:srgbClr val="161D25"/>
              </a:buClr>
            </a:pPr>
            <a:endParaRPr lang="en-US" altLang="en-US" sz="2400" dirty="0">
              <a:solidFill>
                <a:schemeClr val="accent6">
                  <a:lumMod val="75000"/>
                </a:schemeClr>
              </a:solidFill>
              <a:cs typeface="Arial" panose="020B0604020202020204" pitchFamily="34" charset="0"/>
            </a:endParaRPr>
          </a:p>
          <a:p>
            <a:pPr marL="0" indent="0" fontAlgn="base">
              <a:spcAft>
                <a:spcPct val="0"/>
              </a:spcAft>
              <a:buClr>
                <a:srgbClr val="161D25"/>
              </a:buClr>
              <a:buNone/>
            </a:pPr>
            <a:r>
              <a:rPr lang="en-US" altLang="en-US" sz="2400" b="1" dirty="0">
                <a:solidFill>
                  <a:srgbClr val="81872C"/>
                </a:solidFill>
              </a:rPr>
              <a:t>Family Drug Support</a:t>
            </a:r>
          </a:p>
          <a:p>
            <a:pPr marL="0" indent="0" fontAlgn="base">
              <a:spcBef>
                <a:spcPts val="525"/>
              </a:spcBef>
              <a:spcAft>
                <a:spcPct val="0"/>
              </a:spcAft>
              <a:buClr>
                <a:srgbClr val="161D25"/>
              </a:buClr>
              <a:buNone/>
            </a:pPr>
            <a:r>
              <a:rPr lang="en-US" altLang="en-US" sz="2400" dirty="0">
                <a:solidFill>
                  <a:schemeClr val="accent6">
                    <a:lumMod val="75000"/>
                  </a:schemeClr>
                </a:solidFill>
                <a:cs typeface="Arial" panose="020B0604020202020204" pitchFamily="34" charset="0"/>
              </a:rPr>
              <a:t>1300 368 186 (24/7) </a:t>
            </a:r>
            <a:r>
              <a:rPr lang="en-US" altLang="en-US" sz="2400" dirty="0">
                <a:solidFill>
                  <a:schemeClr val="accent6">
                    <a:lumMod val="75000"/>
                  </a:schemeClr>
                </a:solidFill>
                <a:cs typeface="Arial" panose="020B0604020202020204" pitchFamily="34" charset="0"/>
                <a:hlinkClick r:id="rId4"/>
              </a:rPr>
              <a:t>http://www.fds.org.au/</a:t>
            </a:r>
            <a:r>
              <a:rPr lang="en-US" altLang="en-US" sz="2400" dirty="0">
                <a:solidFill>
                  <a:schemeClr val="accent6">
                    <a:lumMod val="75000"/>
                  </a:schemeClr>
                </a:solidFill>
                <a:cs typeface="Arial" panose="020B0604020202020204" pitchFamily="34" charset="0"/>
              </a:rPr>
              <a:t>  </a:t>
            </a:r>
          </a:p>
          <a:p>
            <a:pPr marL="0" indent="0" fontAlgn="base">
              <a:spcBef>
                <a:spcPts val="525"/>
              </a:spcBef>
              <a:spcAft>
                <a:spcPct val="0"/>
              </a:spcAft>
              <a:buClr>
                <a:srgbClr val="161D25"/>
              </a:buClr>
              <a:buNone/>
            </a:pPr>
            <a:endParaRPr lang="en-US" altLang="en-US" sz="5500" dirty="0">
              <a:solidFill>
                <a:schemeClr val="accent6">
                  <a:lumMod val="75000"/>
                </a:schemeClr>
              </a:solidFill>
              <a:cs typeface="Arial" panose="020B0604020202020204" pitchFamily="34" charset="0"/>
            </a:endParaRPr>
          </a:p>
          <a:p>
            <a:pPr marL="0" indent="0" fontAlgn="base">
              <a:spcBef>
                <a:spcPts val="525"/>
              </a:spcBef>
              <a:spcAft>
                <a:spcPct val="0"/>
              </a:spcAft>
              <a:buClr>
                <a:srgbClr val="161D25"/>
              </a:buClr>
              <a:buNone/>
            </a:pPr>
            <a:endParaRPr lang="en-US" altLang="en-US" sz="2200" dirty="0">
              <a:solidFill>
                <a:srgbClr val="898989"/>
              </a:solidFill>
              <a:cs typeface="Arial" panose="020B0604020202020204" pitchFamily="34" charset="0"/>
            </a:endParaRPr>
          </a:p>
          <a:p>
            <a:pPr marL="0" indent="0" fontAlgn="base">
              <a:spcBef>
                <a:spcPts val="525"/>
              </a:spcBef>
              <a:spcAft>
                <a:spcPct val="0"/>
              </a:spcAft>
              <a:buClr>
                <a:srgbClr val="161D25"/>
              </a:buClr>
              <a:buNone/>
            </a:pPr>
            <a:endParaRPr lang="en-US" altLang="en-US" sz="2200" dirty="0">
              <a:solidFill>
                <a:srgbClr val="898989"/>
              </a:solidFill>
              <a:cs typeface="Arial" panose="020B0604020202020204" pitchFamily="34" charset="0"/>
            </a:endParaRPr>
          </a:p>
          <a:p>
            <a:pPr fontAlgn="base">
              <a:spcBef>
                <a:spcPts val="525"/>
              </a:spcBef>
              <a:spcAft>
                <a:spcPct val="0"/>
              </a:spcAft>
              <a:buClr>
                <a:srgbClr val="161D25"/>
              </a:buClr>
            </a:pPr>
            <a:endParaRPr lang="en-US" altLang="en-US" sz="2200" dirty="0">
              <a:solidFill>
                <a:srgbClr val="898989"/>
              </a:solidFill>
              <a:cs typeface="Arial" panose="020B0604020202020204" pitchFamily="34" charset="0"/>
            </a:endParaRPr>
          </a:p>
          <a:p>
            <a:pPr marL="0" indent="0">
              <a:buNone/>
            </a:pPr>
            <a:endParaRPr lang="en-AU" dirty="0">
              <a:solidFill>
                <a:srgbClr val="898989"/>
              </a:solidFill>
            </a:endParaRPr>
          </a:p>
        </p:txBody>
      </p:sp>
    </p:spTree>
    <p:extLst>
      <p:ext uri="{BB962C8B-B14F-4D97-AF65-F5344CB8AC3E}">
        <p14:creationId xmlns:p14="http://schemas.microsoft.com/office/powerpoint/2010/main" val="5082028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4006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860" y="414110"/>
            <a:ext cx="8229600" cy="1143000"/>
          </a:xfrm>
        </p:spPr>
        <p:txBody>
          <a:bodyPr>
            <a:normAutofit/>
          </a:bodyPr>
          <a:lstStyle/>
          <a:p>
            <a:r>
              <a:rPr lang="en-AU" sz="3200" b="1" dirty="0">
                <a:solidFill>
                  <a:srgbClr val="81872C"/>
                </a:solidFill>
              </a:rPr>
              <a:t>See the person not the drug</a:t>
            </a:r>
          </a:p>
        </p:txBody>
      </p:sp>
      <p:sp>
        <p:nvSpPr>
          <p:cNvPr id="3" name="Content Placeholder 2"/>
          <p:cNvSpPr>
            <a:spLocks noGrp="1"/>
          </p:cNvSpPr>
          <p:nvPr>
            <p:ph idx="1"/>
          </p:nvPr>
        </p:nvSpPr>
        <p:spPr>
          <a:xfrm>
            <a:off x="539750" y="414110"/>
            <a:ext cx="8229600" cy="1010929"/>
          </a:xfrm>
        </p:spPr>
        <p:txBody>
          <a:bodyPr/>
          <a:lstStyle/>
          <a:p>
            <a:pPr marL="0" indent="0" algn="ctr">
              <a:buNone/>
            </a:pPr>
            <a:endParaRPr lang="en-AU" sz="2400" dirty="0"/>
          </a:p>
          <a:p>
            <a:pPr marL="0" indent="0" algn="ctr">
              <a:buNone/>
            </a:pPr>
            <a:endParaRPr lang="en-AU" sz="2400" dirty="0"/>
          </a:p>
          <a:p>
            <a:pPr marL="0" indent="0" algn="ctr">
              <a:buNone/>
            </a:pPr>
            <a:endParaRPr lang="en-AU" sz="2400" dirty="0"/>
          </a:p>
          <a:p>
            <a:pPr marL="0" indent="0">
              <a:buNone/>
            </a:pPr>
            <a:endParaRPr lang="en-AU" u="sng" dirty="0">
              <a:hlinkClick r:id="rId3"/>
            </a:endParaRPr>
          </a:p>
          <a:p>
            <a:pPr marL="0" indent="0">
              <a:buNone/>
            </a:pPr>
            <a:endParaRPr lang="en-AU" u="sng" dirty="0">
              <a:hlinkClick r:id="rId3"/>
            </a:endParaRPr>
          </a:p>
          <a:p>
            <a:pPr marL="0" indent="0" algn="ctr">
              <a:buNone/>
            </a:pPr>
            <a:endParaRPr lang="en-AU" sz="2000" u="sng" dirty="0"/>
          </a:p>
          <a:p>
            <a:pPr marL="0" indent="0">
              <a:buNone/>
            </a:pPr>
            <a:endParaRPr lang="en-AU" u="sng" dirty="0"/>
          </a:p>
          <a:p>
            <a:pPr marL="0" indent="0">
              <a:buNone/>
            </a:pPr>
            <a:endParaRPr lang="en-AU" u="sng" dirty="0"/>
          </a:p>
          <a:p>
            <a:pPr marL="0" indent="0">
              <a:buNone/>
            </a:pPr>
            <a:endParaRPr lang="en-AU" dirty="0"/>
          </a:p>
        </p:txBody>
      </p:sp>
      <p:sp>
        <p:nvSpPr>
          <p:cNvPr id="4" name="Rectangle 3"/>
          <p:cNvSpPr/>
          <p:nvPr/>
        </p:nvSpPr>
        <p:spPr>
          <a:xfrm>
            <a:off x="2107309" y="2921169"/>
            <a:ext cx="5076701" cy="369332"/>
          </a:xfrm>
          <a:prstGeom prst="rect">
            <a:avLst/>
          </a:prstGeom>
        </p:spPr>
        <p:txBody>
          <a:bodyPr wrap="square">
            <a:spAutoFit/>
          </a:bodyPr>
          <a:lstStyle/>
          <a:p>
            <a:r>
              <a:rPr lang="en-AU" dirty="0">
                <a:hlinkClick r:id="rId4"/>
              </a:rPr>
              <a:t>https://www.youtube.com/watch?v=MeM85Uii6F0</a:t>
            </a:r>
            <a:r>
              <a:rPr lang="en-AU" dirty="0"/>
              <a:t> </a:t>
            </a:r>
          </a:p>
        </p:txBody>
      </p:sp>
    </p:spTree>
    <p:extLst>
      <p:ext uri="{BB962C8B-B14F-4D97-AF65-F5344CB8AC3E}">
        <p14:creationId xmlns:p14="http://schemas.microsoft.com/office/powerpoint/2010/main" val="172851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2"/>
          <p:cNvSpPr txBox="1">
            <a:spLocks noChangeArrowheads="1"/>
          </p:cNvSpPr>
          <p:nvPr/>
        </p:nvSpPr>
        <p:spPr bwMode="auto">
          <a:xfrm>
            <a:off x="3350157" y="3125932"/>
            <a:ext cx="4842944" cy="4578891"/>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lIns="90000" tIns="46800" rIns="90000" bIns="46800"/>
          <a:lstStyle>
            <a:lvl1pPr marL="342900" indent="-341313" defTabSz="449263">
              <a:spcBef>
                <a:spcPts val="775"/>
              </a:spcBef>
              <a:buClr>
                <a:srgbClr val="000000"/>
              </a:buClr>
              <a:buSzPct val="100000"/>
              <a:buFont typeface="Times New Roman" panose="02020603050405020304" pitchFamily="18" charset="0"/>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sz="3100">
                <a:solidFill>
                  <a:srgbClr val="000000"/>
                </a:solidFill>
                <a:latin typeface="Arial" panose="020B0604020202020204" pitchFamily="34" charset="0"/>
                <a:ea typeface="MS PGothic" panose="020B0600070205080204" pitchFamily="34" charset="-128"/>
              </a:defRPr>
            </a:lvl1pPr>
            <a:lvl2pPr marL="742950" indent="-285750" defTabSz="449263">
              <a:spcBef>
                <a:spcPts val="700"/>
              </a:spcBef>
              <a:buClr>
                <a:srgbClr val="000000"/>
              </a:buClr>
              <a:buSzPct val="100000"/>
              <a:buFont typeface="Times New Roman" panose="02020603050405020304" pitchFamily="18" charset="0"/>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sz="2800">
                <a:solidFill>
                  <a:srgbClr val="000000"/>
                </a:solidFill>
                <a:latin typeface="Calibri" panose="020F0502020204030204" pitchFamily="34" charset="0"/>
                <a:ea typeface="MS PGothic" panose="020B0600070205080204" pitchFamily="34" charset="-128"/>
              </a:defRPr>
            </a:lvl2pPr>
            <a:lvl3pPr marL="1143000" indent="-228600" defTabSz="449263">
              <a:spcBef>
                <a:spcPts val="600"/>
              </a:spcBef>
              <a:buClr>
                <a:srgbClr val="000000"/>
              </a:buClr>
              <a:buSzPct val="100000"/>
              <a:buFont typeface="Times New Roman" panose="02020603050405020304" pitchFamily="18" charset="0"/>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sz="2400">
                <a:solidFill>
                  <a:srgbClr val="000000"/>
                </a:solidFill>
                <a:latin typeface="Calibri" panose="020F0502020204030204" pitchFamily="34" charset="0"/>
                <a:ea typeface="MS PGothic" panose="020B0600070205080204" pitchFamily="34" charset="-128"/>
              </a:defRPr>
            </a:lvl3pPr>
            <a:lvl4pPr marL="1600200" indent="-228600" defTabSz="449263">
              <a:spcBef>
                <a:spcPts val="500"/>
              </a:spcBef>
              <a:buClr>
                <a:srgbClr val="000000"/>
              </a:buClr>
              <a:buSzPct val="100000"/>
              <a:buFont typeface="Times New Roman" panose="02020603050405020304" pitchFamily="18" charset="0"/>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sz="2000">
                <a:solidFill>
                  <a:srgbClr val="000000"/>
                </a:solidFill>
                <a:latin typeface="Calibri" panose="020F0502020204030204" pitchFamily="34" charset="0"/>
                <a:ea typeface="MS PGothic" panose="020B0600070205080204" pitchFamily="34" charset="-128"/>
              </a:defRPr>
            </a:lvl4pPr>
            <a:lvl5pPr marL="2057400" indent="-228600" defTabSz="449263">
              <a:spcBef>
                <a:spcPts val="500"/>
              </a:spcBef>
              <a:buClr>
                <a:srgbClr val="000000"/>
              </a:buClr>
              <a:buSzPct val="100000"/>
              <a:buFont typeface="Times New Roman" panose="02020603050405020304" pitchFamily="18" charset="0"/>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sz="2000">
                <a:solidFill>
                  <a:srgbClr val="000000"/>
                </a:solidFill>
                <a:latin typeface="Calibri" panose="020F0502020204030204" pitchFamily="34" charset="0"/>
                <a:ea typeface="MS PGothic" panose="020B0600070205080204" pitchFamily="34" charset="-128"/>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sz="2000">
                <a:solidFill>
                  <a:srgbClr val="000000"/>
                </a:solidFill>
                <a:latin typeface="Calibri" panose="020F0502020204030204" pitchFamily="34" charset="0"/>
                <a:ea typeface="MS PGothic" panose="020B0600070205080204" pitchFamily="34" charset="-128"/>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sz="2000">
                <a:solidFill>
                  <a:srgbClr val="000000"/>
                </a:solidFill>
                <a:latin typeface="Calibri" panose="020F0502020204030204" pitchFamily="34" charset="0"/>
                <a:ea typeface="MS PGothic" panose="020B0600070205080204" pitchFamily="34" charset="-128"/>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sz="2000">
                <a:solidFill>
                  <a:srgbClr val="000000"/>
                </a:solidFill>
                <a:latin typeface="Calibri" panose="020F0502020204030204" pitchFamily="34" charset="0"/>
                <a:ea typeface="MS PGothic" panose="020B0600070205080204" pitchFamily="34" charset="-128"/>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sz="2000">
                <a:solidFill>
                  <a:srgbClr val="000000"/>
                </a:solidFill>
                <a:latin typeface="Calibri" panose="020F0502020204030204" pitchFamily="34" charset="0"/>
                <a:ea typeface="MS PGothic" panose="020B0600070205080204" pitchFamily="34" charset="-128"/>
              </a:defRPr>
            </a:lvl9pPr>
          </a:lstStyle>
          <a:p>
            <a:pPr fontAlgn="base">
              <a:spcBef>
                <a:spcPts val="525"/>
              </a:spcBef>
              <a:spcAft>
                <a:spcPct val="0"/>
              </a:spcAft>
              <a:buClrTx/>
            </a:pPr>
            <a:r>
              <a:rPr lang="en-US" altLang="en-US" sz="1800" b="1" dirty="0">
                <a:solidFill>
                  <a:schemeClr val="accent6">
                    <a:lumMod val="75000"/>
                  </a:schemeClr>
                </a:solidFill>
                <a:latin typeface="+mn-lt"/>
                <a:cs typeface="Arial" panose="020B0604020202020204" pitchFamily="34" charset="0"/>
              </a:rPr>
              <a:t>Powder methamphetamine ‘speed’</a:t>
            </a:r>
          </a:p>
          <a:p>
            <a:pPr fontAlgn="base">
              <a:spcBef>
                <a:spcPts val="525"/>
              </a:spcBef>
              <a:spcAft>
                <a:spcPct val="0"/>
              </a:spcAft>
              <a:buClrTx/>
            </a:pPr>
            <a:r>
              <a:rPr lang="en-US" altLang="en-US" sz="1800" b="1" dirty="0">
                <a:solidFill>
                  <a:schemeClr val="accent6">
                    <a:lumMod val="75000"/>
                  </a:schemeClr>
                </a:solidFill>
                <a:latin typeface="+mn-lt"/>
                <a:cs typeface="Arial" panose="020B0604020202020204" pitchFamily="34" charset="0"/>
              </a:rPr>
              <a:t>10% purity</a:t>
            </a:r>
          </a:p>
          <a:p>
            <a:pPr fontAlgn="base">
              <a:spcBef>
                <a:spcPts val="525"/>
              </a:spcBef>
              <a:spcAft>
                <a:spcPct val="0"/>
              </a:spcAft>
              <a:buClrTx/>
            </a:pPr>
            <a:r>
              <a:rPr lang="en-US" altLang="en-US" sz="1800" b="1" dirty="0">
                <a:solidFill>
                  <a:schemeClr val="accent6">
                    <a:lumMod val="75000"/>
                  </a:schemeClr>
                </a:solidFill>
                <a:latin typeface="+mn-lt"/>
                <a:cs typeface="Arial" panose="020B0604020202020204" pitchFamily="34" charset="0"/>
              </a:rPr>
              <a:t>Usually snorted or injected</a:t>
            </a:r>
          </a:p>
          <a:p>
            <a:pPr fontAlgn="base">
              <a:spcBef>
                <a:spcPts val="525"/>
              </a:spcBef>
              <a:spcAft>
                <a:spcPct val="0"/>
              </a:spcAft>
              <a:buClrTx/>
            </a:pPr>
            <a:endParaRPr lang="en-US" altLang="en-US" sz="800" b="1" dirty="0">
              <a:solidFill>
                <a:schemeClr val="accent6">
                  <a:lumMod val="75000"/>
                </a:schemeClr>
              </a:solidFill>
              <a:latin typeface="+mn-lt"/>
              <a:cs typeface="Arial" panose="020B0604020202020204" pitchFamily="34" charset="0"/>
            </a:endParaRPr>
          </a:p>
          <a:p>
            <a:pPr fontAlgn="base">
              <a:spcBef>
                <a:spcPts val="525"/>
              </a:spcBef>
              <a:spcAft>
                <a:spcPct val="0"/>
              </a:spcAft>
              <a:buClrTx/>
            </a:pPr>
            <a:r>
              <a:rPr lang="en-US" altLang="en-US" sz="1800" b="1" dirty="0">
                <a:solidFill>
                  <a:schemeClr val="accent6">
                    <a:lumMod val="75000"/>
                  </a:schemeClr>
                </a:solidFill>
                <a:latin typeface="+mn-lt"/>
                <a:cs typeface="Arial" panose="020B0604020202020204" pitchFamily="34" charset="0"/>
              </a:rPr>
              <a:t>Damp/oily methamphetamine ‘base’ </a:t>
            </a:r>
          </a:p>
          <a:p>
            <a:pPr fontAlgn="base">
              <a:spcBef>
                <a:spcPts val="525"/>
              </a:spcBef>
              <a:spcAft>
                <a:spcPct val="0"/>
              </a:spcAft>
              <a:buClrTx/>
            </a:pPr>
            <a:r>
              <a:rPr lang="en-US" altLang="en-US" sz="1800" b="1" dirty="0">
                <a:solidFill>
                  <a:schemeClr val="accent6">
                    <a:lumMod val="75000"/>
                  </a:schemeClr>
                </a:solidFill>
                <a:latin typeface="+mn-lt"/>
                <a:cs typeface="Arial" panose="020B0604020202020204" pitchFamily="34" charset="0"/>
              </a:rPr>
              <a:t>20% purity - usually swallowed</a:t>
            </a:r>
          </a:p>
          <a:p>
            <a:pPr fontAlgn="base">
              <a:spcBef>
                <a:spcPts val="525"/>
              </a:spcBef>
              <a:spcAft>
                <a:spcPct val="0"/>
              </a:spcAft>
              <a:buClrTx/>
            </a:pPr>
            <a:endParaRPr lang="en-US" altLang="en-US" sz="800" b="1" dirty="0">
              <a:solidFill>
                <a:schemeClr val="accent6">
                  <a:lumMod val="75000"/>
                </a:schemeClr>
              </a:solidFill>
              <a:latin typeface="+mn-lt"/>
              <a:cs typeface="Arial" panose="020B0604020202020204" pitchFamily="34" charset="0"/>
            </a:endParaRPr>
          </a:p>
          <a:p>
            <a:pPr fontAlgn="base">
              <a:spcBef>
                <a:spcPts val="525"/>
              </a:spcBef>
              <a:spcAft>
                <a:spcPct val="0"/>
              </a:spcAft>
              <a:buClrTx/>
            </a:pPr>
            <a:r>
              <a:rPr lang="en-US" altLang="en-US" sz="1800" b="1" dirty="0">
                <a:solidFill>
                  <a:schemeClr val="accent6">
                    <a:lumMod val="75000"/>
                  </a:schemeClr>
                </a:solidFill>
                <a:latin typeface="+mn-lt"/>
                <a:cs typeface="Arial" panose="020B0604020202020204" pitchFamily="34" charset="0"/>
              </a:rPr>
              <a:t>Crystalline methamphetamine </a:t>
            </a:r>
          </a:p>
          <a:p>
            <a:pPr fontAlgn="base">
              <a:spcBef>
                <a:spcPts val="525"/>
              </a:spcBef>
              <a:spcAft>
                <a:spcPct val="0"/>
              </a:spcAft>
              <a:buClrTx/>
            </a:pPr>
            <a:r>
              <a:rPr lang="en-US" altLang="en-US" sz="1800" b="1" dirty="0">
                <a:solidFill>
                  <a:schemeClr val="accent6">
                    <a:lumMod val="75000"/>
                  </a:schemeClr>
                </a:solidFill>
                <a:latin typeface="+mn-lt"/>
                <a:cs typeface="Arial" panose="020B0604020202020204" pitchFamily="34" charset="0"/>
              </a:rPr>
              <a:t>(aka ice, crystal, meth)</a:t>
            </a:r>
          </a:p>
          <a:p>
            <a:pPr fontAlgn="base">
              <a:spcBef>
                <a:spcPts val="525"/>
              </a:spcBef>
              <a:spcAft>
                <a:spcPct val="0"/>
              </a:spcAft>
              <a:buClrTx/>
            </a:pPr>
            <a:r>
              <a:rPr lang="en-US" altLang="en-US" sz="1800" b="1" dirty="0">
                <a:solidFill>
                  <a:schemeClr val="accent6">
                    <a:lumMod val="75000"/>
                  </a:schemeClr>
                </a:solidFill>
                <a:latin typeface="+mn-lt"/>
                <a:cs typeface="Arial" panose="020B0604020202020204" pitchFamily="34" charset="0"/>
              </a:rPr>
              <a:t>Up to 80% purity</a:t>
            </a:r>
          </a:p>
          <a:p>
            <a:pPr fontAlgn="base">
              <a:spcBef>
                <a:spcPts val="525"/>
              </a:spcBef>
              <a:spcAft>
                <a:spcPct val="0"/>
              </a:spcAft>
              <a:buClrTx/>
            </a:pPr>
            <a:r>
              <a:rPr lang="en-US" altLang="en-US" sz="1800" b="1" dirty="0">
                <a:solidFill>
                  <a:schemeClr val="accent6">
                    <a:lumMod val="75000"/>
                  </a:schemeClr>
                </a:solidFill>
                <a:latin typeface="+mn-lt"/>
                <a:cs typeface="Arial" panose="020B0604020202020204" pitchFamily="34" charset="0"/>
              </a:rPr>
              <a:t>Usually smoked or injected</a:t>
            </a:r>
          </a:p>
          <a:p>
            <a:pPr fontAlgn="base">
              <a:spcBef>
                <a:spcPts val="525"/>
              </a:spcBef>
              <a:spcAft>
                <a:spcPct val="0"/>
              </a:spcAft>
              <a:buClrTx/>
            </a:pPr>
            <a:endParaRPr lang="en-US" altLang="en-US" sz="1100" b="1" dirty="0">
              <a:cs typeface="Arial" panose="020B0604020202020204" pitchFamily="34" charset="0"/>
            </a:endParaRPr>
          </a:p>
          <a:p>
            <a:pPr fontAlgn="base">
              <a:spcBef>
                <a:spcPts val="525"/>
              </a:spcBef>
              <a:spcAft>
                <a:spcPct val="0"/>
              </a:spcAft>
              <a:buClrTx/>
            </a:pPr>
            <a:endParaRPr lang="en-US" altLang="en-US" sz="1100" b="1" dirty="0">
              <a:cs typeface="Arial" panose="020B0604020202020204" pitchFamily="34" charset="0"/>
            </a:endParaRPr>
          </a:p>
        </p:txBody>
      </p:sp>
      <p:sp>
        <p:nvSpPr>
          <p:cNvPr id="6" name="Rounded Rectangle 5"/>
          <p:cNvSpPr/>
          <p:nvPr/>
        </p:nvSpPr>
        <p:spPr bwMode="auto">
          <a:xfrm>
            <a:off x="2353438" y="233636"/>
            <a:ext cx="4649561" cy="1170126"/>
          </a:xfrm>
          <a:prstGeom prst="roundRect">
            <a:avLst/>
          </a:prstGeom>
          <a:solidFill>
            <a:srgbClr val="81872C"/>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lgn="ctr" defTabSz="449263" fontAlgn="base">
              <a:spcBef>
                <a:spcPct val="0"/>
              </a:spcBef>
              <a:spcAft>
                <a:spcPct val="0"/>
              </a:spcAft>
              <a:buClr>
                <a:srgbClr val="000000"/>
              </a:buClr>
              <a:buSzPct val="100000"/>
              <a:defRPr/>
            </a:pPr>
            <a:endParaRPr lang="en-AU" sz="1200" b="1" dirty="0">
              <a:solidFill>
                <a:srgbClr val="FFFFFF"/>
              </a:solidFill>
              <a:cs typeface="Arial" panose="020B0604020202020204" pitchFamily="34" charset="0"/>
            </a:endParaRPr>
          </a:p>
          <a:p>
            <a:pPr algn="ctr" defTabSz="449263" fontAlgn="base">
              <a:spcBef>
                <a:spcPct val="0"/>
              </a:spcBef>
              <a:spcAft>
                <a:spcPct val="0"/>
              </a:spcAft>
              <a:buClr>
                <a:srgbClr val="000000"/>
              </a:buClr>
              <a:buSzPct val="100000"/>
              <a:defRPr/>
            </a:pPr>
            <a:r>
              <a:rPr lang="en-AU" b="1" dirty="0">
                <a:solidFill>
                  <a:srgbClr val="FFFFFF"/>
                </a:solidFill>
                <a:cs typeface="Arial" panose="020B0604020202020204" pitchFamily="34" charset="0"/>
              </a:rPr>
              <a:t>AMPHETAMINE TYPE </a:t>
            </a:r>
          </a:p>
          <a:p>
            <a:pPr algn="ctr" defTabSz="449263" fontAlgn="base">
              <a:spcBef>
                <a:spcPct val="0"/>
              </a:spcBef>
              <a:spcAft>
                <a:spcPct val="0"/>
              </a:spcAft>
              <a:buClr>
                <a:srgbClr val="000000"/>
              </a:buClr>
              <a:buSzPct val="100000"/>
              <a:defRPr/>
            </a:pPr>
            <a:r>
              <a:rPr lang="en-AU" b="1" dirty="0">
                <a:solidFill>
                  <a:srgbClr val="FFFFFF"/>
                </a:solidFill>
                <a:cs typeface="Arial" panose="020B0604020202020204" pitchFamily="34" charset="0"/>
              </a:rPr>
              <a:t>STIMULANTS (ATS)</a:t>
            </a:r>
          </a:p>
        </p:txBody>
      </p:sp>
      <p:pic>
        <p:nvPicPr>
          <p:cNvPr id="2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4417" y="3119660"/>
            <a:ext cx="1143104" cy="977036"/>
          </a:xfrm>
          <a:prstGeom prst="rect">
            <a:avLst/>
          </a:prstGeom>
          <a:noFill/>
          <a:ln>
            <a:noFill/>
          </a:ln>
          <a:effectLst>
            <a:softEdge rad="381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23"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74417" y="5415377"/>
            <a:ext cx="1105821" cy="987808"/>
          </a:xfrm>
          <a:prstGeom prst="rect">
            <a:avLst/>
          </a:prstGeom>
          <a:noFill/>
          <a:ln>
            <a:noFill/>
          </a:ln>
          <a:effectLst>
            <a:softEdge rad="381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28017" y="4316038"/>
            <a:ext cx="1105822" cy="879996"/>
          </a:xfrm>
          <a:prstGeom prst="rect">
            <a:avLst/>
          </a:prstGeom>
          <a:effectLst>
            <a:softEdge rad="38100"/>
          </a:effectLst>
        </p:spPr>
      </p:pic>
      <p:sp>
        <p:nvSpPr>
          <p:cNvPr id="26" name="Rounded Rectangle 25"/>
          <p:cNvSpPr/>
          <p:nvPr/>
        </p:nvSpPr>
        <p:spPr bwMode="auto">
          <a:xfrm>
            <a:off x="127891" y="1858501"/>
            <a:ext cx="2315746" cy="1074285"/>
          </a:xfrm>
          <a:prstGeom prst="roundRect">
            <a:avLst/>
          </a:prstGeom>
          <a:solidFill>
            <a:srgbClr val="81872C"/>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lgn="ctr" defTabSz="449263" fontAlgn="base">
              <a:spcBef>
                <a:spcPct val="0"/>
              </a:spcBef>
              <a:spcAft>
                <a:spcPct val="0"/>
              </a:spcAft>
              <a:buClr>
                <a:srgbClr val="000000"/>
              </a:buClr>
              <a:buSzPct val="100000"/>
              <a:defRPr/>
            </a:pPr>
            <a:endParaRPr lang="en-AU" b="1" dirty="0">
              <a:solidFill>
                <a:srgbClr val="FFFFFF"/>
              </a:solidFill>
              <a:cs typeface="Arial" panose="020B0604020202020204" pitchFamily="34" charset="0"/>
            </a:endParaRPr>
          </a:p>
          <a:p>
            <a:pPr algn="ctr" defTabSz="449263" fontAlgn="base">
              <a:spcBef>
                <a:spcPct val="0"/>
              </a:spcBef>
              <a:spcAft>
                <a:spcPct val="0"/>
              </a:spcAft>
              <a:buClr>
                <a:srgbClr val="000000"/>
              </a:buClr>
              <a:buSzPct val="100000"/>
              <a:defRPr/>
            </a:pPr>
            <a:r>
              <a:rPr lang="en-AU" b="1" dirty="0">
                <a:solidFill>
                  <a:srgbClr val="FFFFFF"/>
                </a:solidFill>
                <a:cs typeface="Arial" panose="020B0604020202020204" pitchFamily="34" charset="0"/>
              </a:rPr>
              <a:t>Methamphetamine</a:t>
            </a:r>
          </a:p>
        </p:txBody>
      </p:sp>
      <p:sp>
        <p:nvSpPr>
          <p:cNvPr id="27" name="Rounded Rectangle 26"/>
          <p:cNvSpPr/>
          <p:nvPr/>
        </p:nvSpPr>
        <p:spPr bwMode="auto">
          <a:xfrm>
            <a:off x="2529615" y="1854838"/>
            <a:ext cx="1925477" cy="1034108"/>
          </a:xfrm>
          <a:prstGeom prst="roundRect">
            <a:avLst/>
          </a:prstGeom>
          <a:solidFill>
            <a:srgbClr val="81872C"/>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lgn="ctr" defTabSz="449263" fontAlgn="base">
              <a:spcBef>
                <a:spcPct val="0"/>
              </a:spcBef>
              <a:spcAft>
                <a:spcPct val="0"/>
              </a:spcAft>
              <a:buClr>
                <a:srgbClr val="000000"/>
              </a:buClr>
              <a:buSzPct val="100000"/>
              <a:defRPr/>
            </a:pPr>
            <a:endParaRPr lang="en-AU" b="1" dirty="0">
              <a:solidFill>
                <a:srgbClr val="FFFFFF"/>
              </a:solidFill>
              <a:cs typeface="Arial" panose="020B0604020202020204" pitchFamily="34" charset="0"/>
            </a:endParaRPr>
          </a:p>
          <a:p>
            <a:pPr algn="ctr" defTabSz="449263" fontAlgn="base">
              <a:spcBef>
                <a:spcPct val="0"/>
              </a:spcBef>
              <a:spcAft>
                <a:spcPct val="0"/>
              </a:spcAft>
              <a:buClr>
                <a:srgbClr val="000000"/>
              </a:buClr>
              <a:buSzPct val="100000"/>
              <a:defRPr/>
            </a:pPr>
            <a:r>
              <a:rPr lang="en-AU" b="1" dirty="0">
                <a:solidFill>
                  <a:srgbClr val="FFFFFF"/>
                </a:solidFill>
                <a:cs typeface="Arial" panose="020B0604020202020204" pitchFamily="34" charset="0"/>
              </a:rPr>
              <a:t>Amphetamine</a:t>
            </a:r>
          </a:p>
        </p:txBody>
      </p:sp>
      <p:sp>
        <p:nvSpPr>
          <p:cNvPr id="28" name="Rounded Rectangle 27"/>
          <p:cNvSpPr/>
          <p:nvPr/>
        </p:nvSpPr>
        <p:spPr bwMode="auto">
          <a:xfrm>
            <a:off x="438149" y="5415377"/>
            <a:ext cx="1524001" cy="987808"/>
          </a:xfrm>
          <a:prstGeom prst="roundRect">
            <a:avLst/>
          </a:prstGeom>
          <a:solidFill>
            <a:srgbClr val="81872C"/>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lgn="ctr" defTabSz="449263" fontAlgn="base">
              <a:spcBef>
                <a:spcPct val="0"/>
              </a:spcBef>
              <a:spcAft>
                <a:spcPct val="0"/>
              </a:spcAft>
              <a:buClr>
                <a:srgbClr val="000000"/>
              </a:buClr>
              <a:buSzPct val="100000"/>
              <a:defRPr/>
            </a:pPr>
            <a:endParaRPr lang="en-AU" b="1" dirty="0">
              <a:solidFill>
                <a:srgbClr val="FFFFFF"/>
              </a:solidFill>
              <a:cs typeface="Arial" panose="020B0604020202020204" pitchFamily="34" charset="0"/>
            </a:endParaRPr>
          </a:p>
          <a:p>
            <a:pPr algn="ctr" defTabSz="449263" fontAlgn="base">
              <a:spcBef>
                <a:spcPct val="0"/>
              </a:spcBef>
              <a:spcAft>
                <a:spcPct val="0"/>
              </a:spcAft>
              <a:buClr>
                <a:srgbClr val="000000"/>
              </a:buClr>
              <a:buSzPct val="100000"/>
              <a:defRPr/>
            </a:pPr>
            <a:r>
              <a:rPr lang="en-AU" b="1" dirty="0">
                <a:solidFill>
                  <a:srgbClr val="FFFFFF"/>
                </a:solidFill>
                <a:cs typeface="Arial" panose="020B0604020202020204" pitchFamily="34" charset="0"/>
              </a:rPr>
              <a:t>Ice</a:t>
            </a:r>
          </a:p>
        </p:txBody>
      </p:sp>
      <p:sp>
        <p:nvSpPr>
          <p:cNvPr id="29" name="Rounded Rectangle 28"/>
          <p:cNvSpPr/>
          <p:nvPr/>
        </p:nvSpPr>
        <p:spPr bwMode="auto">
          <a:xfrm>
            <a:off x="438151" y="4283571"/>
            <a:ext cx="1524000" cy="879996"/>
          </a:xfrm>
          <a:prstGeom prst="roundRect">
            <a:avLst/>
          </a:prstGeom>
          <a:solidFill>
            <a:srgbClr val="81872C"/>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pPr algn="ctr" defTabSz="449263" fontAlgn="base">
              <a:spcBef>
                <a:spcPct val="0"/>
              </a:spcBef>
              <a:spcAft>
                <a:spcPct val="0"/>
              </a:spcAft>
              <a:buClr>
                <a:srgbClr val="000000"/>
              </a:buClr>
              <a:buSzPct val="100000"/>
              <a:defRPr/>
            </a:pPr>
            <a:r>
              <a:rPr lang="en-AU" b="1" dirty="0">
                <a:solidFill>
                  <a:srgbClr val="FFFFFF"/>
                </a:solidFill>
                <a:cs typeface="Arial" panose="020B0604020202020204" pitchFamily="34" charset="0"/>
              </a:rPr>
              <a:t>Base</a:t>
            </a:r>
          </a:p>
        </p:txBody>
      </p:sp>
      <p:sp>
        <p:nvSpPr>
          <p:cNvPr id="30" name="Rounded Rectangle 29"/>
          <p:cNvSpPr/>
          <p:nvPr/>
        </p:nvSpPr>
        <p:spPr bwMode="auto">
          <a:xfrm>
            <a:off x="6947014" y="1854838"/>
            <a:ext cx="2101654" cy="1020730"/>
          </a:xfrm>
          <a:prstGeom prst="roundRect">
            <a:avLst/>
          </a:prstGeom>
          <a:solidFill>
            <a:srgbClr val="81872C"/>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pPr algn="ctr" defTabSz="449263" fontAlgn="base">
              <a:spcBef>
                <a:spcPct val="0"/>
              </a:spcBef>
              <a:spcAft>
                <a:spcPct val="0"/>
              </a:spcAft>
              <a:buClr>
                <a:srgbClr val="000000"/>
              </a:buClr>
              <a:buSzPct val="100000"/>
              <a:defRPr/>
            </a:pPr>
            <a:r>
              <a:rPr lang="en-AU" b="1" dirty="0">
                <a:solidFill>
                  <a:srgbClr val="FFFFFF"/>
                </a:solidFill>
                <a:cs typeface="Arial" panose="020B0604020202020204" pitchFamily="34" charset="0"/>
              </a:rPr>
              <a:t>Other pharmaceuticals</a:t>
            </a:r>
          </a:p>
        </p:txBody>
      </p:sp>
      <p:sp>
        <p:nvSpPr>
          <p:cNvPr id="31" name="Rounded Rectangle 30"/>
          <p:cNvSpPr/>
          <p:nvPr/>
        </p:nvSpPr>
        <p:spPr bwMode="auto">
          <a:xfrm>
            <a:off x="4627048" y="1854838"/>
            <a:ext cx="2148010" cy="1021565"/>
          </a:xfrm>
          <a:prstGeom prst="roundRect">
            <a:avLst/>
          </a:prstGeom>
          <a:solidFill>
            <a:srgbClr val="81872C"/>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lgn="ctr" defTabSz="449263" fontAlgn="base">
              <a:spcBef>
                <a:spcPct val="0"/>
              </a:spcBef>
              <a:spcAft>
                <a:spcPct val="0"/>
              </a:spcAft>
              <a:buClr>
                <a:srgbClr val="000000"/>
              </a:buClr>
              <a:buSzPct val="100000"/>
              <a:defRPr/>
            </a:pPr>
            <a:endParaRPr lang="en-AU" b="1" dirty="0">
              <a:solidFill>
                <a:srgbClr val="FFFFFF"/>
              </a:solidFill>
              <a:cs typeface="Arial" panose="020B0604020202020204" pitchFamily="34" charset="0"/>
            </a:endParaRPr>
          </a:p>
          <a:p>
            <a:pPr algn="ctr" defTabSz="449263" fontAlgn="base">
              <a:spcBef>
                <a:spcPct val="0"/>
              </a:spcBef>
              <a:spcAft>
                <a:spcPct val="0"/>
              </a:spcAft>
              <a:buClr>
                <a:srgbClr val="000000"/>
              </a:buClr>
              <a:buSzPct val="100000"/>
              <a:defRPr/>
            </a:pPr>
            <a:r>
              <a:rPr lang="en-AU" b="1" dirty="0">
                <a:solidFill>
                  <a:srgbClr val="FFFFFF"/>
                </a:solidFill>
                <a:cs typeface="Arial" panose="020B0604020202020204" pitchFamily="34" charset="0"/>
              </a:rPr>
              <a:t>Dexamphetamine</a:t>
            </a:r>
          </a:p>
        </p:txBody>
      </p:sp>
      <p:sp>
        <p:nvSpPr>
          <p:cNvPr id="32" name="Rounded Rectangle 31"/>
          <p:cNvSpPr/>
          <p:nvPr/>
        </p:nvSpPr>
        <p:spPr bwMode="auto">
          <a:xfrm>
            <a:off x="438150" y="3101803"/>
            <a:ext cx="1524001" cy="948755"/>
          </a:xfrm>
          <a:prstGeom prst="roundRect">
            <a:avLst/>
          </a:prstGeom>
          <a:solidFill>
            <a:srgbClr val="81872C"/>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pPr algn="ctr" defTabSz="449263" fontAlgn="base">
              <a:spcBef>
                <a:spcPct val="0"/>
              </a:spcBef>
              <a:spcAft>
                <a:spcPct val="0"/>
              </a:spcAft>
              <a:buClr>
                <a:srgbClr val="000000"/>
              </a:buClr>
              <a:buSzPct val="100000"/>
              <a:defRPr/>
            </a:pPr>
            <a:r>
              <a:rPr lang="en-AU" b="1" dirty="0">
                <a:solidFill>
                  <a:srgbClr val="FFFFFF"/>
                </a:solidFill>
                <a:cs typeface="Arial" panose="020B0604020202020204" pitchFamily="34" charset="0"/>
              </a:rPr>
              <a:t>Powder</a:t>
            </a:r>
          </a:p>
          <a:p>
            <a:pPr algn="ctr" defTabSz="449263" fontAlgn="base">
              <a:spcBef>
                <a:spcPct val="0"/>
              </a:spcBef>
              <a:spcAft>
                <a:spcPct val="0"/>
              </a:spcAft>
              <a:buClr>
                <a:srgbClr val="000000"/>
              </a:buClr>
              <a:buSzPct val="100000"/>
              <a:defRPr/>
            </a:pPr>
            <a:r>
              <a:rPr lang="en-AU" b="1" dirty="0">
                <a:solidFill>
                  <a:srgbClr val="FFFFFF"/>
                </a:solidFill>
                <a:cs typeface="Arial" panose="020B0604020202020204" pitchFamily="34" charset="0"/>
              </a:rPr>
              <a:t>(speed)</a:t>
            </a:r>
          </a:p>
        </p:txBody>
      </p:sp>
      <p:sp>
        <p:nvSpPr>
          <p:cNvPr id="11" name="Down Arrow 10"/>
          <p:cNvSpPr/>
          <p:nvPr/>
        </p:nvSpPr>
        <p:spPr>
          <a:xfrm>
            <a:off x="4581329" y="1428750"/>
            <a:ext cx="45719" cy="426088"/>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12" name="Down Arrow 11"/>
          <p:cNvSpPr/>
          <p:nvPr/>
        </p:nvSpPr>
        <p:spPr>
          <a:xfrm>
            <a:off x="4320835" y="1149977"/>
            <a:ext cx="484632" cy="708524"/>
          </a:xfrm>
          <a:prstGeom prst="down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2279978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37962" y="505769"/>
            <a:ext cx="8525622" cy="4663639"/>
          </a:xfrm>
          <a:prstGeom prst="rect">
            <a:avLst/>
          </a:prstGeom>
        </p:spPr>
      </p:pic>
      <p:pic>
        <p:nvPicPr>
          <p:cNvPr id="3" name="Picture 2"/>
          <p:cNvPicPr>
            <a:picLocks noChangeAspect="1"/>
          </p:cNvPicPr>
          <p:nvPr/>
        </p:nvPicPr>
        <p:blipFill>
          <a:blip r:embed="rId4"/>
          <a:stretch>
            <a:fillRect/>
          </a:stretch>
        </p:blipFill>
        <p:spPr>
          <a:xfrm>
            <a:off x="337962" y="679652"/>
            <a:ext cx="3822523" cy="1182727"/>
          </a:xfrm>
          <a:prstGeom prst="rect">
            <a:avLst/>
          </a:prstGeom>
        </p:spPr>
      </p:pic>
    </p:spTree>
    <p:extLst>
      <p:ext uri="{BB962C8B-B14F-4D97-AF65-F5344CB8AC3E}">
        <p14:creationId xmlns:p14="http://schemas.microsoft.com/office/powerpoint/2010/main" val="13738120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1683896" y="2604770"/>
            <a:ext cx="1339720" cy="728868"/>
          </a:xfrm>
          <a:prstGeom prst="ellipse">
            <a:avLst/>
          </a:prstGeom>
          <a:noFill/>
          <a:ln w="76200">
            <a:solidFill>
              <a:srgbClr val="81872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graphicFrame>
        <p:nvGraphicFramePr>
          <p:cNvPr id="5" name="Chart 4"/>
          <p:cNvGraphicFramePr>
            <a:graphicFrameLocks/>
          </p:cNvGraphicFramePr>
          <p:nvPr>
            <p:extLst>
              <p:ext uri="{D42A27DB-BD31-4B8C-83A1-F6EECF244321}">
                <p14:modId xmlns:p14="http://schemas.microsoft.com/office/powerpoint/2010/main" val="3102304942"/>
              </p:ext>
            </p:extLst>
          </p:nvPr>
        </p:nvGraphicFramePr>
        <p:xfrm>
          <a:off x="71214" y="145774"/>
          <a:ext cx="8277813" cy="555398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749026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352986"/>
          </a:xfrm>
        </p:spPr>
        <p:txBody>
          <a:bodyPr>
            <a:normAutofit/>
          </a:bodyPr>
          <a:lstStyle/>
          <a:p>
            <a:r>
              <a:rPr lang="en-AU" sz="3600" b="1" dirty="0">
                <a:solidFill>
                  <a:srgbClr val="81872C"/>
                </a:solidFill>
              </a:rPr>
              <a:t>What’s going on with “ice”? </a:t>
            </a:r>
          </a:p>
        </p:txBody>
      </p:sp>
      <p:sp>
        <p:nvSpPr>
          <p:cNvPr id="3" name="Content Placeholder 2"/>
          <p:cNvSpPr>
            <a:spLocks noGrp="1"/>
          </p:cNvSpPr>
          <p:nvPr>
            <p:ph idx="1"/>
          </p:nvPr>
        </p:nvSpPr>
        <p:spPr>
          <a:xfrm>
            <a:off x="457200" y="1090688"/>
            <a:ext cx="8229600" cy="5310111"/>
          </a:xfrm>
        </p:spPr>
        <p:txBody>
          <a:bodyPr>
            <a:normAutofit fontScale="92500" lnSpcReduction="20000"/>
          </a:bodyPr>
          <a:lstStyle/>
          <a:p>
            <a:r>
              <a:rPr lang="en-AU" sz="2400" dirty="0">
                <a:solidFill>
                  <a:schemeClr val="accent6">
                    <a:lumMod val="75000"/>
                  </a:schemeClr>
                </a:solidFill>
              </a:rPr>
              <a:t>Data suggests existing users switching from ‘speed’ to ‘ice’</a:t>
            </a:r>
          </a:p>
          <a:p>
            <a:pPr marL="0" indent="0">
              <a:buNone/>
            </a:pPr>
            <a:r>
              <a:rPr lang="en-AU" sz="800" dirty="0">
                <a:solidFill>
                  <a:schemeClr val="accent6">
                    <a:lumMod val="75000"/>
                  </a:schemeClr>
                </a:solidFill>
              </a:rPr>
              <a:t> </a:t>
            </a:r>
          </a:p>
          <a:p>
            <a:r>
              <a:rPr lang="en-AU" sz="2400" dirty="0">
                <a:solidFill>
                  <a:schemeClr val="accent6">
                    <a:lumMod val="75000"/>
                  </a:schemeClr>
                </a:solidFill>
              </a:rPr>
              <a:t>70% of users are occasional users </a:t>
            </a:r>
          </a:p>
          <a:p>
            <a:pPr marL="0" indent="0">
              <a:buNone/>
            </a:pPr>
            <a:endParaRPr lang="en-AU" sz="900" dirty="0">
              <a:solidFill>
                <a:schemeClr val="accent6">
                  <a:lumMod val="75000"/>
                </a:schemeClr>
              </a:solidFill>
            </a:endParaRPr>
          </a:p>
          <a:p>
            <a:r>
              <a:rPr lang="en-AU" sz="2400" dirty="0">
                <a:solidFill>
                  <a:schemeClr val="accent6">
                    <a:lumMod val="75000"/>
                  </a:schemeClr>
                </a:solidFill>
              </a:rPr>
              <a:t>30% of users are regular users </a:t>
            </a:r>
          </a:p>
          <a:p>
            <a:pPr lvl="1"/>
            <a:r>
              <a:rPr lang="en-AU" sz="2000" dirty="0">
                <a:solidFill>
                  <a:schemeClr val="accent6">
                    <a:lumMod val="75000"/>
                  </a:schemeClr>
                </a:solidFill>
              </a:rPr>
              <a:t>10-15% of users are weekly/daily users</a:t>
            </a:r>
          </a:p>
          <a:p>
            <a:pPr marL="457200" lvl="1" indent="0">
              <a:buNone/>
            </a:pPr>
            <a:endParaRPr lang="en-AU" sz="900" dirty="0">
              <a:solidFill>
                <a:schemeClr val="accent6">
                  <a:lumMod val="75000"/>
                </a:schemeClr>
              </a:solidFill>
            </a:endParaRPr>
          </a:p>
          <a:p>
            <a:r>
              <a:rPr lang="en-AU" sz="2400" dirty="0">
                <a:solidFill>
                  <a:schemeClr val="accent6">
                    <a:lumMod val="75000"/>
                  </a:schemeClr>
                </a:solidFill>
              </a:rPr>
              <a:t>The heaviest users of this drug are 20-29 year olds </a:t>
            </a:r>
          </a:p>
          <a:p>
            <a:pPr marL="0" indent="0">
              <a:buNone/>
            </a:pPr>
            <a:endParaRPr lang="en-AU" sz="900" dirty="0">
              <a:solidFill>
                <a:schemeClr val="accent6">
                  <a:lumMod val="75000"/>
                </a:schemeClr>
              </a:solidFill>
            </a:endParaRPr>
          </a:p>
          <a:p>
            <a:r>
              <a:rPr lang="en-AU" sz="2400" dirty="0">
                <a:solidFill>
                  <a:schemeClr val="accent6">
                    <a:lumMod val="75000"/>
                  </a:schemeClr>
                </a:solidFill>
              </a:rPr>
              <a:t>Use is also higher in those who: </a:t>
            </a:r>
            <a:endParaRPr lang="en-AU" sz="900" dirty="0">
              <a:solidFill>
                <a:schemeClr val="accent6">
                  <a:lumMod val="75000"/>
                </a:schemeClr>
              </a:solidFill>
            </a:endParaRPr>
          </a:p>
          <a:p>
            <a:pPr lvl="1"/>
            <a:r>
              <a:rPr lang="en-AU" sz="2000" dirty="0">
                <a:solidFill>
                  <a:schemeClr val="accent6">
                    <a:lumMod val="75000"/>
                  </a:schemeClr>
                </a:solidFill>
              </a:rPr>
              <a:t>are already engaged in drug use</a:t>
            </a:r>
          </a:p>
          <a:p>
            <a:pPr lvl="1"/>
            <a:r>
              <a:rPr lang="en-AU" sz="2000" dirty="0">
                <a:solidFill>
                  <a:schemeClr val="accent6">
                    <a:lumMod val="75000"/>
                  </a:schemeClr>
                </a:solidFill>
              </a:rPr>
              <a:t>unemployed</a:t>
            </a:r>
          </a:p>
          <a:p>
            <a:pPr lvl="1"/>
            <a:r>
              <a:rPr lang="en-AU" sz="2000" dirty="0">
                <a:solidFill>
                  <a:schemeClr val="accent6">
                    <a:lumMod val="75000"/>
                  </a:schemeClr>
                </a:solidFill>
              </a:rPr>
              <a:t>live in regional and remote areas </a:t>
            </a:r>
          </a:p>
          <a:p>
            <a:pPr lvl="1"/>
            <a:r>
              <a:rPr lang="en-AU" sz="2000" dirty="0">
                <a:solidFill>
                  <a:schemeClr val="accent6">
                    <a:lumMod val="75000"/>
                  </a:schemeClr>
                </a:solidFill>
              </a:rPr>
              <a:t>LGBTQI communities</a:t>
            </a:r>
          </a:p>
          <a:p>
            <a:pPr marL="0" indent="0">
              <a:buNone/>
            </a:pPr>
            <a:endParaRPr lang="en-AU" sz="900" dirty="0">
              <a:solidFill>
                <a:schemeClr val="accent6">
                  <a:lumMod val="75000"/>
                </a:schemeClr>
              </a:solidFill>
            </a:endParaRPr>
          </a:p>
          <a:p>
            <a:r>
              <a:rPr lang="en-AU" sz="2400" dirty="0">
                <a:solidFill>
                  <a:schemeClr val="accent6">
                    <a:lumMod val="75000"/>
                  </a:schemeClr>
                </a:solidFill>
              </a:rPr>
              <a:t>Various data sources report: </a:t>
            </a:r>
          </a:p>
          <a:p>
            <a:pPr lvl="1"/>
            <a:r>
              <a:rPr lang="en-AU" sz="2000" dirty="0">
                <a:solidFill>
                  <a:schemeClr val="accent6">
                    <a:lumMod val="75000"/>
                  </a:schemeClr>
                </a:solidFill>
              </a:rPr>
              <a:t>treatment seeking and emergency department admissions increasing</a:t>
            </a:r>
          </a:p>
          <a:p>
            <a:pPr lvl="1"/>
            <a:r>
              <a:rPr lang="en-AU" sz="2000" dirty="0">
                <a:solidFill>
                  <a:schemeClr val="accent6">
                    <a:lumMod val="75000"/>
                  </a:schemeClr>
                </a:solidFill>
              </a:rPr>
              <a:t>higher purity of the drug available</a:t>
            </a:r>
          </a:p>
          <a:p>
            <a:pPr lvl="1"/>
            <a:r>
              <a:rPr lang="en-AU" sz="2000" dirty="0">
                <a:solidFill>
                  <a:schemeClr val="accent6">
                    <a:lumMod val="75000"/>
                  </a:schemeClr>
                </a:solidFill>
              </a:rPr>
              <a:t>price of ‘ice’ decreasing</a:t>
            </a:r>
          </a:p>
          <a:p>
            <a:pPr lvl="1"/>
            <a:r>
              <a:rPr lang="en-AU" sz="2000" dirty="0">
                <a:solidFill>
                  <a:schemeClr val="accent6">
                    <a:lumMod val="75000"/>
                  </a:schemeClr>
                </a:solidFill>
              </a:rPr>
              <a:t>high levels of ‘ice’ in wastewater</a:t>
            </a:r>
            <a:endParaRPr lang="en-AU" sz="2400" dirty="0">
              <a:solidFill>
                <a:schemeClr val="accent6">
                  <a:lumMod val="75000"/>
                </a:schemeClr>
              </a:solidFill>
            </a:endParaRPr>
          </a:p>
        </p:txBody>
      </p:sp>
    </p:spTree>
    <p:extLst>
      <p:ext uri="{BB962C8B-B14F-4D97-AF65-F5344CB8AC3E}">
        <p14:creationId xmlns:p14="http://schemas.microsoft.com/office/powerpoint/2010/main" val="9670033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1"/>
          <p:cNvSpPr txBox="1">
            <a:spLocks noChangeArrowheads="1"/>
          </p:cNvSpPr>
          <p:nvPr/>
        </p:nvSpPr>
        <p:spPr bwMode="auto">
          <a:xfrm>
            <a:off x="716279" y="417583"/>
            <a:ext cx="7722457" cy="73183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lvl1pPr defTabSz="449263">
              <a:spcBef>
                <a:spcPts val="775"/>
              </a:spcBef>
              <a:buClr>
                <a:srgbClr val="000000"/>
              </a:buClr>
              <a:buSzPct val="100000"/>
              <a:buFont typeface="Times New Roman" panose="02020603050405020304" pitchFamily="18" charset="0"/>
              <a:defRPr sz="3100">
                <a:solidFill>
                  <a:srgbClr val="000000"/>
                </a:solidFill>
                <a:latin typeface="Arial" panose="020B0604020202020204" pitchFamily="34" charset="0"/>
                <a:ea typeface="MS PGothic" panose="020B0600070205080204" pitchFamily="34" charset="-128"/>
              </a:defRPr>
            </a:lvl1pPr>
            <a:lvl2pPr marL="742950" indent="-285750" defTabSz="449263">
              <a:spcBef>
                <a:spcPts val="700"/>
              </a:spcBef>
              <a:buClr>
                <a:srgbClr val="000000"/>
              </a:buClr>
              <a:buSzPct val="100000"/>
              <a:buFont typeface="Times New Roman" panose="02020603050405020304" pitchFamily="18" charset="0"/>
              <a:defRPr sz="2800">
                <a:solidFill>
                  <a:srgbClr val="000000"/>
                </a:solidFill>
                <a:latin typeface="Calibri" panose="020F0502020204030204" pitchFamily="34" charset="0"/>
                <a:ea typeface="MS PGothic" panose="020B0600070205080204" pitchFamily="34" charset="-128"/>
              </a:defRPr>
            </a:lvl2pPr>
            <a:lvl3pPr marL="1143000" indent="-228600" defTabSz="449263">
              <a:spcBef>
                <a:spcPts val="600"/>
              </a:spcBef>
              <a:buClr>
                <a:srgbClr val="000000"/>
              </a:buClr>
              <a:buSzPct val="100000"/>
              <a:buFont typeface="Times New Roman" panose="02020603050405020304" pitchFamily="18" charset="0"/>
              <a:defRPr sz="2400">
                <a:solidFill>
                  <a:srgbClr val="000000"/>
                </a:solidFill>
                <a:latin typeface="Calibri" panose="020F0502020204030204" pitchFamily="34" charset="0"/>
                <a:ea typeface="MS PGothic" panose="020B0600070205080204" pitchFamily="34" charset="-128"/>
              </a:defRPr>
            </a:lvl3pPr>
            <a:lvl4pPr marL="1600200" indent="-228600" defTabSz="449263">
              <a:spcBef>
                <a:spcPts val="500"/>
              </a:spcBef>
              <a:buClr>
                <a:srgbClr val="000000"/>
              </a:buClr>
              <a:buSzPct val="100000"/>
              <a:buFont typeface="Times New Roman" panose="02020603050405020304" pitchFamily="18" charset="0"/>
              <a:defRPr sz="2000">
                <a:solidFill>
                  <a:srgbClr val="000000"/>
                </a:solidFill>
                <a:latin typeface="Calibri" panose="020F0502020204030204" pitchFamily="34" charset="0"/>
                <a:ea typeface="MS PGothic" panose="020B0600070205080204" pitchFamily="34" charset="-128"/>
              </a:defRPr>
            </a:lvl4pPr>
            <a:lvl5pPr marL="2057400" indent="-228600" defTabSz="449263">
              <a:spcBef>
                <a:spcPts val="500"/>
              </a:spcBef>
              <a:buClr>
                <a:srgbClr val="000000"/>
              </a:buClr>
              <a:buSzPct val="100000"/>
              <a:buFont typeface="Times New Roman" panose="02020603050405020304" pitchFamily="18" charset="0"/>
              <a:defRPr sz="2000">
                <a:solidFill>
                  <a:srgbClr val="000000"/>
                </a:solidFill>
                <a:latin typeface="Calibri" panose="020F0502020204030204" pitchFamily="34" charset="0"/>
                <a:ea typeface="MS PGothic" panose="020B0600070205080204" pitchFamily="34" charset="-128"/>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Calibri" panose="020F0502020204030204" pitchFamily="34" charset="0"/>
                <a:ea typeface="MS PGothic" panose="020B0600070205080204" pitchFamily="34" charset="-128"/>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Calibri" panose="020F0502020204030204" pitchFamily="34" charset="0"/>
                <a:ea typeface="MS PGothic" panose="020B0600070205080204" pitchFamily="34" charset="-128"/>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Calibri" panose="020F0502020204030204" pitchFamily="34" charset="0"/>
                <a:ea typeface="MS PGothic" panose="020B0600070205080204" pitchFamily="34" charset="-128"/>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Calibri" panose="020F0502020204030204" pitchFamily="34" charset="0"/>
                <a:ea typeface="MS PGothic" panose="020B0600070205080204" pitchFamily="34" charset="-128"/>
              </a:defRPr>
            </a:lvl9pPr>
          </a:lstStyle>
          <a:p>
            <a:pPr algn="ctr" fontAlgn="base">
              <a:spcBef>
                <a:spcPts val="525"/>
              </a:spcBef>
              <a:spcAft>
                <a:spcPct val="0"/>
              </a:spcAft>
              <a:buClrTx/>
            </a:pPr>
            <a:r>
              <a:rPr lang="en-US" altLang="en-US" sz="4000" b="1" dirty="0">
                <a:solidFill>
                  <a:srgbClr val="81872C"/>
                </a:solidFill>
                <a:latin typeface="+mj-lt"/>
                <a:ea typeface="+mj-ea"/>
                <a:cs typeface="+mj-cs"/>
              </a:rPr>
              <a:t>How does methamphetamine work?</a:t>
            </a:r>
          </a:p>
        </p:txBody>
      </p:sp>
      <p:sp>
        <p:nvSpPr>
          <p:cNvPr id="6" name="Text Box 2"/>
          <p:cNvSpPr txBox="1">
            <a:spLocks noChangeArrowheads="1"/>
          </p:cNvSpPr>
          <p:nvPr/>
        </p:nvSpPr>
        <p:spPr bwMode="auto">
          <a:xfrm>
            <a:off x="439914" y="1266064"/>
            <a:ext cx="7998823" cy="47371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lIns="90000" tIns="46800" rIns="90000" bIns="46800"/>
          <a:lstStyle>
            <a:lvl1pPr marL="342900" indent="-341313">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sz="2400">
                <a:solidFill>
                  <a:srgbClr val="000000"/>
                </a:solidFill>
                <a:latin typeface="Arial" charset="0"/>
                <a:ea typeface="ＭＳ Ｐゴシック" charset="-128"/>
              </a:defRPr>
            </a:lvl1pPr>
            <a:lvl2pPr>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sz="2400">
                <a:solidFill>
                  <a:srgbClr val="000000"/>
                </a:solidFill>
                <a:latin typeface="Arial" charset="0"/>
                <a:ea typeface="ＭＳ Ｐゴシック" charset="-128"/>
              </a:defRPr>
            </a:lvl2pPr>
            <a:lvl3pPr>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sz="2400">
                <a:solidFill>
                  <a:srgbClr val="000000"/>
                </a:solidFill>
                <a:latin typeface="Arial" charset="0"/>
                <a:ea typeface="ＭＳ Ｐゴシック" charset="-128"/>
              </a:defRPr>
            </a:lvl3pPr>
            <a:lvl4pPr>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sz="2400">
                <a:solidFill>
                  <a:srgbClr val="000000"/>
                </a:solidFill>
                <a:latin typeface="Arial" charset="0"/>
                <a:ea typeface="ＭＳ Ｐゴシック" charset="-128"/>
              </a:defRPr>
            </a:lvl4pPr>
            <a:lvl5pPr>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sz="2400">
                <a:solidFill>
                  <a:srgbClr val="000000"/>
                </a:solidFill>
                <a:latin typeface="Arial" charset="0"/>
                <a:ea typeface="ＭＳ Ｐゴシック" charset="-128"/>
              </a:defRPr>
            </a:lvl5pPr>
            <a:lvl6pPr marL="2514600" indent="-228600" defTabSz="449263" fontAlgn="base">
              <a:spcBef>
                <a:spcPct val="0"/>
              </a:spcBef>
              <a:spcAft>
                <a:spcPct val="0"/>
              </a:spcAft>
              <a:buClr>
                <a:srgbClr val="000000"/>
              </a:buClr>
              <a:buSzPct val="100000"/>
              <a:buFont typeface="Times New Roman" pitchFamily="16" charset="0"/>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sz="2400">
                <a:solidFill>
                  <a:srgbClr val="000000"/>
                </a:solidFill>
                <a:latin typeface="Arial" charset="0"/>
                <a:ea typeface="ＭＳ Ｐゴシック" charset="-128"/>
              </a:defRPr>
            </a:lvl6pPr>
            <a:lvl7pPr marL="2971800" indent="-228600" defTabSz="449263" fontAlgn="base">
              <a:spcBef>
                <a:spcPct val="0"/>
              </a:spcBef>
              <a:spcAft>
                <a:spcPct val="0"/>
              </a:spcAft>
              <a:buClr>
                <a:srgbClr val="000000"/>
              </a:buClr>
              <a:buSzPct val="100000"/>
              <a:buFont typeface="Times New Roman" pitchFamily="16" charset="0"/>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sz="2400">
                <a:solidFill>
                  <a:srgbClr val="000000"/>
                </a:solidFill>
                <a:latin typeface="Arial" charset="0"/>
                <a:ea typeface="ＭＳ Ｐゴシック" charset="-128"/>
              </a:defRPr>
            </a:lvl7pPr>
            <a:lvl8pPr marL="3429000" indent="-228600" defTabSz="449263" fontAlgn="base">
              <a:spcBef>
                <a:spcPct val="0"/>
              </a:spcBef>
              <a:spcAft>
                <a:spcPct val="0"/>
              </a:spcAft>
              <a:buClr>
                <a:srgbClr val="000000"/>
              </a:buClr>
              <a:buSzPct val="100000"/>
              <a:buFont typeface="Times New Roman" pitchFamily="16" charset="0"/>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sz="2400">
                <a:solidFill>
                  <a:srgbClr val="000000"/>
                </a:solidFill>
                <a:latin typeface="Arial" charset="0"/>
                <a:ea typeface="ＭＳ Ｐゴシック" charset="-128"/>
              </a:defRPr>
            </a:lvl8pPr>
            <a:lvl9pPr marL="3886200" indent="-228600" defTabSz="449263" fontAlgn="base">
              <a:spcBef>
                <a:spcPct val="0"/>
              </a:spcBef>
              <a:spcAft>
                <a:spcPct val="0"/>
              </a:spcAft>
              <a:buClr>
                <a:srgbClr val="000000"/>
              </a:buClr>
              <a:buSzPct val="100000"/>
              <a:buFont typeface="Times New Roman" pitchFamily="16" charset="0"/>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sz="2400">
                <a:solidFill>
                  <a:srgbClr val="000000"/>
                </a:solidFill>
                <a:latin typeface="Arial" charset="0"/>
                <a:ea typeface="ＭＳ Ｐゴシック" charset="-128"/>
              </a:defRPr>
            </a:lvl9pPr>
          </a:lstStyle>
          <a:p>
            <a:pPr defTabSz="449263" fontAlgn="base">
              <a:spcBef>
                <a:spcPts val="525"/>
              </a:spcBef>
              <a:spcAft>
                <a:spcPct val="0"/>
              </a:spcAft>
              <a:buSzPct val="100000"/>
              <a:defRPr/>
            </a:pPr>
            <a:r>
              <a:rPr lang="en-US" altLang="en-US" dirty="0">
                <a:solidFill>
                  <a:schemeClr val="accent6">
                    <a:lumMod val="75000"/>
                  </a:schemeClr>
                </a:solidFill>
                <a:latin typeface="+mn-lt"/>
                <a:cs typeface="Arial" charset="0"/>
              </a:rPr>
              <a:t>Dopamine</a:t>
            </a:r>
          </a:p>
          <a:p>
            <a:pPr marL="287337" indent="-285750" defTabSz="449263" fontAlgn="base">
              <a:spcBef>
                <a:spcPts val="525"/>
              </a:spcBef>
              <a:spcAft>
                <a:spcPct val="0"/>
              </a:spcAft>
              <a:buClr>
                <a:srgbClr val="898989"/>
              </a:buClr>
              <a:buSzPct val="100000"/>
              <a:buFont typeface="Arial" panose="020B0604020202020204" pitchFamily="34" charset="0"/>
              <a:buChar char="•"/>
              <a:defRPr/>
            </a:pPr>
            <a:r>
              <a:rPr lang="en-US" altLang="en-US" sz="1600" dirty="0">
                <a:solidFill>
                  <a:schemeClr val="accent6">
                    <a:lumMod val="75000"/>
                  </a:schemeClr>
                </a:solidFill>
                <a:latin typeface="+mn-lt"/>
                <a:cs typeface="Arial" charset="0"/>
              </a:rPr>
              <a:t>Pleasure</a:t>
            </a:r>
          </a:p>
          <a:p>
            <a:pPr marL="287337" indent="-285750" defTabSz="449263" fontAlgn="base">
              <a:spcBef>
                <a:spcPts val="525"/>
              </a:spcBef>
              <a:spcAft>
                <a:spcPct val="0"/>
              </a:spcAft>
              <a:buClr>
                <a:srgbClr val="898989"/>
              </a:buClr>
              <a:buSzPct val="100000"/>
              <a:buFont typeface="Arial" panose="020B0604020202020204" pitchFamily="34" charset="0"/>
              <a:buChar char="•"/>
              <a:defRPr/>
            </a:pPr>
            <a:r>
              <a:rPr lang="en-US" altLang="en-US" sz="1600" dirty="0">
                <a:solidFill>
                  <a:schemeClr val="accent6">
                    <a:lumMod val="75000"/>
                  </a:schemeClr>
                </a:solidFill>
                <a:latin typeface="+mn-lt"/>
                <a:cs typeface="Arial" charset="0"/>
              </a:rPr>
              <a:t>Motivation</a:t>
            </a:r>
          </a:p>
          <a:p>
            <a:pPr marL="287337" indent="-285750" defTabSz="449263" fontAlgn="base">
              <a:spcBef>
                <a:spcPts val="525"/>
              </a:spcBef>
              <a:spcAft>
                <a:spcPct val="0"/>
              </a:spcAft>
              <a:buClr>
                <a:srgbClr val="898989"/>
              </a:buClr>
              <a:buSzPct val="100000"/>
              <a:buFont typeface="Arial" panose="020B0604020202020204" pitchFamily="34" charset="0"/>
              <a:buChar char="•"/>
              <a:defRPr/>
            </a:pPr>
            <a:r>
              <a:rPr lang="en-US" altLang="en-US" sz="1600" dirty="0">
                <a:solidFill>
                  <a:schemeClr val="accent6">
                    <a:lumMod val="75000"/>
                  </a:schemeClr>
                </a:solidFill>
                <a:latin typeface="+mn-lt"/>
                <a:cs typeface="Arial" charset="0"/>
              </a:rPr>
              <a:t>Attention and memory</a:t>
            </a:r>
          </a:p>
          <a:p>
            <a:pPr marL="287337" indent="-285750" defTabSz="449263" fontAlgn="base">
              <a:spcBef>
                <a:spcPts val="525"/>
              </a:spcBef>
              <a:spcAft>
                <a:spcPct val="0"/>
              </a:spcAft>
              <a:buClr>
                <a:srgbClr val="898989"/>
              </a:buClr>
              <a:buSzPct val="100000"/>
              <a:buFont typeface="Arial" panose="020B0604020202020204" pitchFamily="34" charset="0"/>
              <a:buChar char="•"/>
              <a:defRPr/>
            </a:pPr>
            <a:r>
              <a:rPr lang="en-US" altLang="en-US" sz="1600" dirty="0">
                <a:solidFill>
                  <a:schemeClr val="accent6">
                    <a:lumMod val="75000"/>
                  </a:schemeClr>
                </a:solidFill>
                <a:latin typeface="+mn-lt"/>
                <a:cs typeface="Arial" charset="0"/>
              </a:rPr>
              <a:t>Planning</a:t>
            </a:r>
          </a:p>
          <a:p>
            <a:pPr marL="1587" indent="0" defTabSz="449263" fontAlgn="base">
              <a:spcBef>
                <a:spcPts val="525"/>
              </a:spcBef>
              <a:spcAft>
                <a:spcPct val="0"/>
              </a:spcAft>
              <a:buClr>
                <a:srgbClr val="161D25"/>
              </a:buClr>
              <a:buSzPct val="100000"/>
              <a:defRPr/>
            </a:pPr>
            <a:r>
              <a:rPr lang="en-US" altLang="en-US" dirty="0">
                <a:solidFill>
                  <a:schemeClr val="accent6">
                    <a:lumMod val="75000"/>
                  </a:schemeClr>
                </a:solidFill>
                <a:latin typeface="+mn-lt"/>
                <a:cs typeface="Arial" charset="0"/>
              </a:rPr>
              <a:t>Noradrenaline</a:t>
            </a:r>
          </a:p>
          <a:p>
            <a:pPr marL="287337" indent="-285750" defTabSz="449263" fontAlgn="base">
              <a:spcBef>
                <a:spcPts val="525"/>
              </a:spcBef>
              <a:spcAft>
                <a:spcPct val="0"/>
              </a:spcAft>
              <a:buClr>
                <a:srgbClr val="898989"/>
              </a:buClr>
              <a:buSzPct val="100000"/>
              <a:buFont typeface="Arial" panose="020B0604020202020204" pitchFamily="34" charset="0"/>
              <a:buChar char="•"/>
              <a:defRPr/>
            </a:pPr>
            <a:r>
              <a:rPr lang="en-US" altLang="en-US" sz="1600" dirty="0">
                <a:solidFill>
                  <a:schemeClr val="accent6">
                    <a:lumMod val="75000"/>
                  </a:schemeClr>
                </a:solidFill>
                <a:latin typeface="+mn-lt"/>
                <a:cs typeface="Arial" charset="0"/>
              </a:rPr>
              <a:t>Arousal</a:t>
            </a:r>
          </a:p>
          <a:p>
            <a:pPr marL="287337" indent="-285750" defTabSz="449263" fontAlgn="base">
              <a:spcBef>
                <a:spcPts val="525"/>
              </a:spcBef>
              <a:spcAft>
                <a:spcPct val="0"/>
              </a:spcAft>
              <a:buClr>
                <a:srgbClr val="898989"/>
              </a:buClr>
              <a:buSzPct val="100000"/>
              <a:buFont typeface="Arial" panose="020B0604020202020204" pitchFamily="34" charset="0"/>
              <a:buChar char="•"/>
              <a:defRPr/>
            </a:pPr>
            <a:r>
              <a:rPr lang="en-US" altLang="en-US" sz="1600" dirty="0">
                <a:solidFill>
                  <a:schemeClr val="accent6">
                    <a:lumMod val="75000"/>
                  </a:schemeClr>
                </a:solidFill>
                <a:latin typeface="+mn-lt"/>
                <a:cs typeface="Arial" charset="0"/>
              </a:rPr>
              <a:t>Mood </a:t>
            </a:r>
          </a:p>
          <a:p>
            <a:pPr marL="287337" indent="-285750" defTabSz="449263" fontAlgn="base">
              <a:spcBef>
                <a:spcPts val="525"/>
              </a:spcBef>
              <a:spcAft>
                <a:spcPct val="0"/>
              </a:spcAft>
              <a:buClr>
                <a:srgbClr val="898989"/>
              </a:buClr>
              <a:buSzPct val="100000"/>
              <a:buFont typeface="Arial" panose="020B0604020202020204" pitchFamily="34" charset="0"/>
              <a:buChar char="•"/>
              <a:defRPr/>
            </a:pPr>
            <a:r>
              <a:rPr lang="en-US" altLang="en-US" sz="1600" dirty="0">
                <a:solidFill>
                  <a:schemeClr val="accent6">
                    <a:lumMod val="75000"/>
                  </a:schemeClr>
                </a:solidFill>
                <a:latin typeface="+mn-lt"/>
                <a:cs typeface="Arial" charset="0"/>
              </a:rPr>
              <a:t>Attention</a:t>
            </a:r>
          </a:p>
          <a:p>
            <a:pPr marL="287337" indent="-285750" defTabSz="449263" fontAlgn="base">
              <a:spcBef>
                <a:spcPts val="525"/>
              </a:spcBef>
              <a:spcAft>
                <a:spcPct val="0"/>
              </a:spcAft>
              <a:buClr>
                <a:srgbClr val="898989"/>
              </a:buClr>
              <a:buSzPct val="100000"/>
              <a:buFont typeface="Arial" panose="020B0604020202020204" pitchFamily="34" charset="0"/>
              <a:buChar char="•"/>
              <a:defRPr/>
            </a:pPr>
            <a:r>
              <a:rPr lang="en-US" altLang="en-US" sz="1600" dirty="0">
                <a:solidFill>
                  <a:schemeClr val="accent6">
                    <a:lumMod val="75000"/>
                  </a:schemeClr>
                </a:solidFill>
                <a:latin typeface="+mn-lt"/>
                <a:cs typeface="Arial" charset="0"/>
              </a:rPr>
              <a:t>Flight or fight</a:t>
            </a:r>
          </a:p>
          <a:p>
            <a:pPr marL="1587" indent="0" defTabSz="449263" fontAlgn="base">
              <a:spcBef>
                <a:spcPts val="525"/>
              </a:spcBef>
              <a:spcAft>
                <a:spcPct val="0"/>
              </a:spcAft>
              <a:buClr>
                <a:srgbClr val="161D25"/>
              </a:buClr>
              <a:buSzPct val="100000"/>
              <a:defRPr/>
            </a:pPr>
            <a:r>
              <a:rPr lang="en-US" altLang="en-US" dirty="0">
                <a:solidFill>
                  <a:schemeClr val="accent6">
                    <a:lumMod val="75000"/>
                  </a:schemeClr>
                </a:solidFill>
                <a:latin typeface="+mn-lt"/>
                <a:cs typeface="Arial" charset="0"/>
              </a:rPr>
              <a:t>Serotonin</a:t>
            </a:r>
          </a:p>
          <a:p>
            <a:pPr marL="287337" indent="-285750" defTabSz="449263" fontAlgn="base">
              <a:spcBef>
                <a:spcPts val="525"/>
              </a:spcBef>
              <a:spcAft>
                <a:spcPct val="0"/>
              </a:spcAft>
              <a:buClr>
                <a:srgbClr val="898989"/>
              </a:buClr>
              <a:buSzPct val="100000"/>
              <a:buFont typeface="Arial" panose="020B0604020202020204" pitchFamily="34" charset="0"/>
              <a:buChar char="•"/>
              <a:defRPr/>
            </a:pPr>
            <a:r>
              <a:rPr lang="en-US" altLang="en-US" sz="1600" dirty="0">
                <a:solidFill>
                  <a:schemeClr val="accent6">
                    <a:lumMod val="75000"/>
                  </a:schemeClr>
                </a:solidFill>
                <a:latin typeface="+mn-lt"/>
                <a:cs typeface="Arial" charset="0"/>
              </a:rPr>
              <a:t>Mood</a:t>
            </a:r>
          </a:p>
          <a:p>
            <a:pPr marL="287337" indent="-285750" defTabSz="449263" fontAlgn="base">
              <a:spcBef>
                <a:spcPts val="525"/>
              </a:spcBef>
              <a:spcAft>
                <a:spcPct val="0"/>
              </a:spcAft>
              <a:buClr>
                <a:srgbClr val="898989"/>
              </a:buClr>
              <a:buSzPct val="100000"/>
              <a:buFont typeface="Arial" panose="020B0604020202020204" pitchFamily="34" charset="0"/>
              <a:buChar char="•"/>
              <a:defRPr/>
            </a:pPr>
            <a:r>
              <a:rPr lang="en-US" altLang="en-US" sz="1600" dirty="0">
                <a:solidFill>
                  <a:schemeClr val="accent6">
                    <a:lumMod val="75000"/>
                  </a:schemeClr>
                </a:solidFill>
                <a:latin typeface="+mn-lt"/>
                <a:cs typeface="Arial" charset="0"/>
              </a:rPr>
              <a:t>Sleep</a:t>
            </a:r>
          </a:p>
          <a:p>
            <a:pPr marL="287337" indent="-285750" defTabSz="449263" fontAlgn="base">
              <a:spcBef>
                <a:spcPts val="525"/>
              </a:spcBef>
              <a:spcAft>
                <a:spcPct val="0"/>
              </a:spcAft>
              <a:buClr>
                <a:srgbClr val="898989"/>
              </a:buClr>
              <a:buSzPct val="100000"/>
              <a:buFont typeface="Arial" panose="020B0604020202020204" pitchFamily="34" charset="0"/>
              <a:buChar char="•"/>
              <a:defRPr/>
            </a:pPr>
            <a:r>
              <a:rPr lang="en-US" altLang="en-US" sz="1600" dirty="0">
                <a:solidFill>
                  <a:schemeClr val="accent6">
                    <a:lumMod val="75000"/>
                  </a:schemeClr>
                </a:solidFill>
                <a:latin typeface="+mn-lt"/>
                <a:cs typeface="Arial" charset="0"/>
              </a:rPr>
              <a:t>Cognition</a:t>
            </a:r>
          </a:p>
          <a:p>
            <a:pPr marL="287337" indent="-285750" defTabSz="449263" fontAlgn="base">
              <a:spcBef>
                <a:spcPts val="525"/>
              </a:spcBef>
              <a:spcAft>
                <a:spcPct val="0"/>
              </a:spcAft>
              <a:buClr>
                <a:srgbClr val="898989"/>
              </a:buClr>
              <a:buSzPct val="100000"/>
              <a:buFont typeface="Arial" panose="020B0604020202020204" pitchFamily="34" charset="0"/>
              <a:buChar char="•"/>
              <a:defRPr/>
            </a:pPr>
            <a:r>
              <a:rPr lang="en-US" altLang="en-US" sz="1600" dirty="0">
                <a:solidFill>
                  <a:schemeClr val="accent6">
                    <a:lumMod val="75000"/>
                  </a:schemeClr>
                </a:solidFill>
                <a:latin typeface="+mn-lt"/>
                <a:cs typeface="Arial" charset="0"/>
              </a:rPr>
              <a:t>Perception</a:t>
            </a:r>
          </a:p>
          <a:p>
            <a:pPr marL="287337" indent="-285750" defTabSz="449263" fontAlgn="base">
              <a:spcBef>
                <a:spcPts val="525"/>
              </a:spcBef>
              <a:spcAft>
                <a:spcPct val="0"/>
              </a:spcAft>
              <a:buClr>
                <a:srgbClr val="898989"/>
              </a:buClr>
              <a:buSzPct val="100000"/>
              <a:buFont typeface="Arial" panose="020B0604020202020204" pitchFamily="34" charset="0"/>
              <a:buChar char="•"/>
              <a:defRPr/>
            </a:pPr>
            <a:r>
              <a:rPr lang="en-US" altLang="en-US" sz="1600" dirty="0">
                <a:solidFill>
                  <a:schemeClr val="accent6">
                    <a:lumMod val="75000"/>
                  </a:schemeClr>
                </a:solidFill>
                <a:latin typeface="+mn-lt"/>
                <a:cs typeface="Arial" charset="0"/>
              </a:rPr>
              <a:t>Body temperature</a:t>
            </a:r>
          </a:p>
        </p:txBody>
      </p:sp>
      <p:pic>
        <p:nvPicPr>
          <p:cNvPr id="2" name="Picture 1"/>
          <p:cNvPicPr>
            <a:picLocks noChangeAspect="1"/>
          </p:cNvPicPr>
          <p:nvPr/>
        </p:nvPicPr>
        <p:blipFill>
          <a:blip r:embed="rId3"/>
          <a:stretch>
            <a:fillRect/>
          </a:stretch>
        </p:blipFill>
        <p:spPr>
          <a:xfrm>
            <a:off x="2907541" y="1417162"/>
            <a:ext cx="5791702" cy="3633531"/>
          </a:xfrm>
          <a:prstGeom prst="rect">
            <a:avLst/>
          </a:prstGeom>
        </p:spPr>
      </p:pic>
    </p:spTree>
    <p:extLst>
      <p:ext uri="{BB962C8B-B14F-4D97-AF65-F5344CB8AC3E}">
        <p14:creationId xmlns:p14="http://schemas.microsoft.com/office/powerpoint/2010/main" val="2425938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3713"/>
            <a:ext cx="8229600" cy="1143000"/>
          </a:xfrm>
        </p:spPr>
        <p:txBody>
          <a:bodyPr>
            <a:normAutofit/>
          </a:bodyPr>
          <a:lstStyle/>
          <a:p>
            <a:r>
              <a:rPr lang="en-AU" sz="3200" b="1" dirty="0">
                <a:solidFill>
                  <a:srgbClr val="81872C"/>
                </a:solidFill>
              </a:rPr>
              <a:t>Immediate effects</a:t>
            </a:r>
          </a:p>
        </p:txBody>
      </p:sp>
      <p:sp>
        <p:nvSpPr>
          <p:cNvPr id="5" name="TextBox 4"/>
          <p:cNvSpPr txBox="1"/>
          <p:nvPr/>
        </p:nvSpPr>
        <p:spPr>
          <a:xfrm>
            <a:off x="3683245" y="2152206"/>
            <a:ext cx="2123263" cy="2215991"/>
          </a:xfrm>
          <a:prstGeom prst="rect">
            <a:avLst/>
          </a:prstGeom>
          <a:noFill/>
        </p:spPr>
        <p:txBody>
          <a:bodyPr wrap="square" rtlCol="0">
            <a:spAutoFit/>
          </a:bodyPr>
          <a:lstStyle/>
          <a:p>
            <a:r>
              <a:rPr lang="en-AU" sz="2400" b="1" dirty="0">
                <a:solidFill>
                  <a:schemeClr val="accent6">
                    <a:lumMod val="75000"/>
                  </a:schemeClr>
                </a:solidFill>
              </a:rPr>
              <a:t>Low dose:</a:t>
            </a:r>
          </a:p>
          <a:p>
            <a:pPr marL="285750" indent="-285750">
              <a:buFont typeface="Arial" panose="020B0604020202020204" pitchFamily="34" charset="0"/>
              <a:buChar char="•"/>
            </a:pPr>
            <a:r>
              <a:rPr lang="en-US" altLang="en-US" sz="1600" dirty="0">
                <a:solidFill>
                  <a:schemeClr val="accent6">
                    <a:lumMod val="75000"/>
                  </a:schemeClr>
                </a:solidFill>
                <a:cs typeface="Arial" panose="020B0604020202020204" pitchFamily="34" charset="0"/>
              </a:rPr>
              <a:t>Euphoria (high)</a:t>
            </a:r>
          </a:p>
          <a:p>
            <a:pPr marL="285750" indent="-285750">
              <a:buFont typeface="Arial" panose="020B0604020202020204" pitchFamily="34" charset="0"/>
              <a:buChar char="•"/>
            </a:pPr>
            <a:r>
              <a:rPr lang="en-US" altLang="en-US" sz="1600" dirty="0">
                <a:solidFill>
                  <a:schemeClr val="accent6">
                    <a:lumMod val="75000"/>
                  </a:schemeClr>
                </a:solidFill>
                <a:cs typeface="Arial" panose="020B0604020202020204" pitchFamily="34" charset="0"/>
              </a:rPr>
              <a:t>Confidence</a:t>
            </a:r>
          </a:p>
          <a:p>
            <a:pPr marL="285750" indent="-285750">
              <a:buFont typeface="Arial" panose="020B0604020202020204" pitchFamily="34" charset="0"/>
              <a:buChar char="•"/>
            </a:pPr>
            <a:r>
              <a:rPr lang="en-US" altLang="en-US" sz="1600" dirty="0">
                <a:solidFill>
                  <a:schemeClr val="accent6">
                    <a:lumMod val="75000"/>
                  </a:schemeClr>
                </a:solidFill>
                <a:cs typeface="Arial" panose="020B0604020202020204" pitchFamily="34" charset="0"/>
              </a:rPr>
              <a:t>Alertness</a:t>
            </a:r>
          </a:p>
          <a:p>
            <a:pPr marL="285750" indent="-285750">
              <a:buFont typeface="Arial" panose="020B0604020202020204" pitchFamily="34" charset="0"/>
              <a:buChar char="•"/>
            </a:pPr>
            <a:r>
              <a:rPr lang="en-US" altLang="en-US" sz="1600" dirty="0">
                <a:solidFill>
                  <a:schemeClr val="accent6">
                    <a:lumMod val="75000"/>
                  </a:schemeClr>
                </a:solidFill>
                <a:cs typeface="Arial" panose="020B0604020202020204" pitchFamily="34" charset="0"/>
              </a:rPr>
              <a:t>Motivation</a:t>
            </a:r>
          </a:p>
          <a:p>
            <a:pPr marL="285750" indent="-285750">
              <a:buFont typeface="Arial" panose="020B0604020202020204" pitchFamily="34" charset="0"/>
              <a:buChar char="•"/>
            </a:pPr>
            <a:r>
              <a:rPr lang="en-US" altLang="en-US" sz="1600" dirty="0">
                <a:solidFill>
                  <a:schemeClr val="accent6">
                    <a:lumMod val="75000"/>
                  </a:schemeClr>
                </a:solidFill>
                <a:cs typeface="Arial" panose="020B0604020202020204" pitchFamily="34" charset="0"/>
              </a:rPr>
              <a:t>Talkativeness</a:t>
            </a:r>
          </a:p>
          <a:p>
            <a:pPr marL="285750" indent="-285750">
              <a:buFont typeface="Arial" panose="020B0604020202020204" pitchFamily="34" charset="0"/>
              <a:buChar char="•"/>
            </a:pPr>
            <a:r>
              <a:rPr lang="en-US" altLang="en-US" sz="1600" dirty="0">
                <a:solidFill>
                  <a:schemeClr val="accent6">
                    <a:lumMod val="75000"/>
                  </a:schemeClr>
                </a:solidFill>
                <a:cs typeface="Arial" panose="020B0604020202020204" pitchFamily="34" charset="0"/>
              </a:rPr>
              <a:t>Decreased appetite</a:t>
            </a:r>
            <a:endParaRPr lang="en-AU" sz="2000" dirty="0">
              <a:solidFill>
                <a:schemeClr val="accent6">
                  <a:lumMod val="75000"/>
                </a:schemeClr>
              </a:solidFill>
            </a:endParaRPr>
          </a:p>
          <a:p>
            <a:endParaRPr lang="en-AU" dirty="0">
              <a:solidFill>
                <a:schemeClr val="accent6">
                  <a:lumMod val="75000"/>
                </a:schemeClr>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7751" y="1838590"/>
            <a:ext cx="3020291" cy="2112510"/>
          </a:xfrm>
          <a:prstGeom prst="rect">
            <a:avLst/>
          </a:prstGeom>
        </p:spPr>
      </p:pic>
      <p:sp>
        <p:nvSpPr>
          <p:cNvPr id="4" name="Rectangle 3"/>
          <p:cNvSpPr/>
          <p:nvPr/>
        </p:nvSpPr>
        <p:spPr>
          <a:xfrm>
            <a:off x="953190" y="4442977"/>
            <a:ext cx="2009415" cy="1323439"/>
          </a:xfrm>
          <a:prstGeom prst="rect">
            <a:avLst/>
          </a:prstGeom>
        </p:spPr>
        <p:txBody>
          <a:bodyPr wrap="square">
            <a:spAutoFit/>
          </a:bodyPr>
          <a:lstStyle/>
          <a:p>
            <a:r>
              <a:rPr lang="en-AU" sz="1600" b="1" dirty="0">
                <a:solidFill>
                  <a:schemeClr val="accent6">
                    <a:lumMod val="75000"/>
                  </a:schemeClr>
                </a:solidFill>
                <a:cs typeface="Arial" panose="020B0604020202020204" pitchFamily="34" charset="0"/>
              </a:rPr>
              <a:t>Increased: </a:t>
            </a:r>
          </a:p>
          <a:p>
            <a:pPr marL="285750" indent="-285750">
              <a:buFont typeface="Arial" panose="020B0604020202020204" pitchFamily="34" charset="0"/>
              <a:buChar char="•"/>
            </a:pPr>
            <a:r>
              <a:rPr lang="en-AU" sz="1600" dirty="0">
                <a:solidFill>
                  <a:schemeClr val="accent6">
                    <a:lumMod val="75000"/>
                  </a:schemeClr>
                </a:solidFill>
                <a:cs typeface="Arial" panose="020B0604020202020204" pitchFamily="34" charset="0"/>
              </a:rPr>
              <a:t>Energy</a:t>
            </a:r>
          </a:p>
          <a:p>
            <a:pPr marL="285750" indent="-285750">
              <a:buFont typeface="Arial" panose="020B0604020202020204" pitchFamily="34" charset="0"/>
              <a:buChar char="•"/>
            </a:pPr>
            <a:r>
              <a:rPr lang="en-AU" sz="1600" dirty="0">
                <a:solidFill>
                  <a:schemeClr val="accent6">
                    <a:lumMod val="75000"/>
                  </a:schemeClr>
                </a:solidFill>
                <a:cs typeface="Arial" panose="020B0604020202020204" pitchFamily="34" charset="0"/>
              </a:rPr>
              <a:t>Heart rate</a:t>
            </a:r>
          </a:p>
          <a:p>
            <a:pPr marL="285750" indent="-285750">
              <a:buFont typeface="Arial" panose="020B0604020202020204" pitchFamily="34" charset="0"/>
              <a:buChar char="•"/>
            </a:pPr>
            <a:r>
              <a:rPr lang="en-AU" sz="1600" dirty="0">
                <a:solidFill>
                  <a:schemeClr val="accent6">
                    <a:lumMod val="75000"/>
                  </a:schemeClr>
                </a:solidFill>
                <a:cs typeface="Arial" panose="020B0604020202020204" pitchFamily="34" charset="0"/>
              </a:rPr>
              <a:t>Body temperature</a:t>
            </a:r>
          </a:p>
          <a:p>
            <a:pPr marL="285750" indent="-285750">
              <a:buFont typeface="Arial" panose="020B0604020202020204" pitchFamily="34" charset="0"/>
              <a:buChar char="•"/>
            </a:pPr>
            <a:r>
              <a:rPr lang="en-AU" sz="1600" dirty="0">
                <a:solidFill>
                  <a:schemeClr val="accent6">
                    <a:lumMod val="75000"/>
                  </a:schemeClr>
                </a:solidFill>
                <a:cs typeface="Arial" panose="020B0604020202020204" pitchFamily="34" charset="0"/>
              </a:rPr>
              <a:t>Sex drive</a:t>
            </a:r>
          </a:p>
        </p:txBody>
      </p:sp>
      <p:sp>
        <p:nvSpPr>
          <p:cNvPr id="6" name="Rectangle 5"/>
          <p:cNvSpPr/>
          <p:nvPr/>
        </p:nvSpPr>
        <p:spPr>
          <a:xfrm>
            <a:off x="5806508" y="2152206"/>
            <a:ext cx="3203021" cy="2013772"/>
          </a:xfrm>
          <a:prstGeom prst="rect">
            <a:avLst/>
          </a:prstGeom>
        </p:spPr>
        <p:txBody>
          <a:bodyPr wrap="square">
            <a:spAutoFit/>
          </a:bodyPr>
          <a:lstStyle/>
          <a:p>
            <a:r>
              <a:rPr lang="en-AU" sz="2400" b="1" dirty="0">
                <a:solidFill>
                  <a:schemeClr val="accent6">
                    <a:lumMod val="75000"/>
                  </a:schemeClr>
                </a:solidFill>
              </a:rPr>
              <a:t>Higher dose:</a:t>
            </a:r>
          </a:p>
          <a:p>
            <a:pPr marL="285750" indent="-285750">
              <a:buFont typeface="Arial" panose="020B0604020202020204" pitchFamily="34" charset="0"/>
              <a:buChar char="•"/>
              <a:defRPr/>
            </a:pPr>
            <a:r>
              <a:rPr lang="en-US" sz="1600" dirty="0">
                <a:solidFill>
                  <a:schemeClr val="accent6">
                    <a:lumMod val="75000"/>
                  </a:schemeClr>
                </a:solidFill>
                <a:cs typeface="Arial" panose="020B0604020202020204" pitchFamily="34" charset="0"/>
              </a:rPr>
              <a:t>Aggressiveness, hostility and violence</a:t>
            </a:r>
          </a:p>
          <a:p>
            <a:pPr marL="285750" indent="-285750">
              <a:buFont typeface="Arial" panose="020B0604020202020204" pitchFamily="34" charset="0"/>
              <a:buChar char="•"/>
              <a:defRPr/>
            </a:pPr>
            <a:r>
              <a:rPr lang="en-US" sz="1600" dirty="0">
                <a:solidFill>
                  <a:schemeClr val="accent6">
                    <a:lumMod val="75000"/>
                  </a:schemeClr>
                </a:solidFill>
                <a:cs typeface="Arial" panose="020B0604020202020204" pitchFamily="34" charset="0"/>
              </a:rPr>
              <a:t>Nervousness, anxious, agitation, paranoia, hallucinations , etc.</a:t>
            </a:r>
          </a:p>
          <a:p>
            <a:pPr marL="285750" indent="-285750">
              <a:buFont typeface="Arial" panose="020B0604020202020204" pitchFamily="34" charset="0"/>
              <a:buChar char="•"/>
              <a:defRPr/>
            </a:pPr>
            <a:r>
              <a:rPr lang="en-US" sz="1600" dirty="0">
                <a:solidFill>
                  <a:schemeClr val="accent6">
                    <a:lumMod val="75000"/>
                  </a:schemeClr>
                </a:solidFill>
                <a:cs typeface="Arial" panose="020B0604020202020204" pitchFamily="34" charset="0"/>
              </a:rPr>
              <a:t>Psychotic symptoms</a:t>
            </a:r>
          </a:p>
          <a:p>
            <a:pPr marL="285750" indent="-285750">
              <a:buFont typeface="Arial" panose="020B0604020202020204" pitchFamily="34" charset="0"/>
              <a:buChar char="•"/>
              <a:defRPr/>
            </a:pPr>
            <a:r>
              <a:rPr lang="en-US" sz="1600" dirty="0">
                <a:solidFill>
                  <a:schemeClr val="accent6">
                    <a:lumMod val="75000"/>
                  </a:schemeClr>
                </a:solidFill>
                <a:cs typeface="Arial" panose="020B0604020202020204" pitchFamily="34" charset="0"/>
              </a:rPr>
              <a:t>Overdose/stroke/seizure </a:t>
            </a:r>
            <a:endParaRPr lang="en-US" altLang="en-US" sz="1600" dirty="0">
              <a:solidFill>
                <a:schemeClr val="accent6">
                  <a:lumMod val="75000"/>
                </a:schemeClr>
              </a:solidFill>
              <a:cs typeface="Arial" panose="020B0604020202020204" pitchFamily="34" charset="0"/>
            </a:endParaRPr>
          </a:p>
        </p:txBody>
      </p:sp>
    </p:spTree>
    <p:extLst>
      <p:ext uri="{BB962C8B-B14F-4D97-AF65-F5344CB8AC3E}">
        <p14:creationId xmlns:p14="http://schemas.microsoft.com/office/powerpoint/2010/main" val="3103897413"/>
      </p:ext>
    </p:extLst>
  </p:cSld>
  <p:clrMapOvr>
    <a:masterClrMapping/>
  </p:clrMapOvr>
</p:sld>
</file>

<file path=ppt/theme/theme1.xml><?xml version="1.0" encoding="utf-8"?>
<a:theme xmlns:a="http://schemas.openxmlformats.org/drawingml/2006/main" name="Office Them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10760</TotalTime>
  <Words>8030</Words>
  <Application>Microsoft Office PowerPoint</Application>
  <PresentationFormat>On-screen Show (4:3)</PresentationFormat>
  <Paragraphs>581</Paragraphs>
  <Slides>29</Slides>
  <Notes>29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29</vt:i4>
      </vt:variant>
    </vt:vector>
  </HeadingPairs>
  <TitlesOfParts>
    <vt:vector size="37" baseType="lpstr">
      <vt:lpstr>MS PGothic</vt:lpstr>
      <vt:lpstr>MS PGothic</vt:lpstr>
      <vt:lpstr>Arial</vt:lpstr>
      <vt:lpstr>Calibri</vt:lpstr>
      <vt:lpstr>Times New Roman</vt:lpstr>
      <vt:lpstr>Verdana</vt:lpstr>
      <vt:lpstr>ヒラギノ角ゴ Pro W3</vt:lpstr>
      <vt:lpstr>Office Theme</vt:lpstr>
      <vt:lpstr>PowerPoint Presentation</vt:lpstr>
      <vt:lpstr>Forum proceedings/overview of workshop</vt:lpstr>
      <vt:lpstr>See the person not the drug</vt:lpstr>
      <vt:lpstr>PowerPoint Presentation</vt:lpstr>
      <vt:lpstr>PowerPoint Presentation</vt:lpstr>
      <vt:lpstr>PowerPoint Presentation</vt:lpstr>
      <vt:lpstr>What’s going on with “ice”? </vt:lpstr>
      <vt:lpstr>PowerPoint Presentation</vt:lpstr>
      <vt:lpstr>Immediate effects</vt:lpstr>
      <vt:lpstr>‘Crash’</vt:lpstr>
      <vt:lpstr>Long term effects</vt:lpstr>
      <vt:lpstr>Debbie’s story</vt:lpstr>
      <vt:lpstr>Know that help is out there </vt:lpstr>
      <vt:lpstr>Types of treatment available include: </vt:lpstr>
      <vt:lpstr>Withdrawal </vt:lpstr>
      <vt:lpstr>Counselling works</vt:lpstr>
      <vt:lpstr>  Pharmacological treatment </vt:lpstr>
      <vt:lpstr>Working with families </vt:lpstr>
      <vt:lpstr>Responding to an intoxicated person</vt:lpstr>
      <vt:lpstr>We’re all in this together  Prevention and what can communities do?</vt:lpstr>
      <vt:lpstr>It takes a village...</vt:lpstr>
      <vt:lpstr>PowerPoint Presentation</vt:lpstr>
      <vt:lpstr>Midnight Basketball</vt:lpstr>
      <vt:lpstr>PowerPoint Presentation</vt:lpstr>
      <vt:lpstr>Risk factors</vt:lpstr>
      <vt:lpstr>What can I do? </vt:lpstr>
      <vt:lpstr>Summary</vt:lpstr>
      <vt:lpstr>Where to go for more info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Office 2004 Test Drive User</dc:creator>
  <cp:lastModifiedBy>Krissia Krissia</cp:lastModifiedBy>
  <cp:revision>318</cp:revision>
  <cp:lastPrinted>2017-03-28T01:56:00Z</cp:lastPrinted>
  <dcterms:created xsi:type="dcterms:W3CDTF">2016-02-11T23:00:17Z</dcterms:created>
  <dcterms:modified xsi:type="dcterms:W3CDTF">2017-07-05T06:35:49Z</dcterms:modified>
</cp:coreProperties>
</file>